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0"/>
  </p:notesMasterIdLst>
  <p:sldIdLst>
    <p:sldId id="4298" r:id="rId2"/>
    <p:sldId id="4270" r:id="rId3"/>
    <p:sldId id="4273" r:id="rId4"/>
    <p:sldId id="4365" r:id="rId5"/>
    <p:sldId id="4369" r:id="rId6"/>
    <p:sldId id="4370" r:id="rId7"/>
    <p:sldId id="4379" r:id="rId8"/>
    <p:sldId id="4371" r:id="rId9"/>
    <p:sldId id="4291" r:id="rId10"/>
    <p:sldId id="4351" r:id="rId11"/>
    <p:sldId id="4352" r:id="rId12"/>
    <p:sldId id="4300" r:id="rId13"/>
    <p:sldId id="4372" r:id="rId14"/>
    <p:sldId id="4366" r:id="rId15"/>
    <p:sldId id="4373" r:id="rId16"/>
    <p:sldId id="4374" r:id="rId17"/>
    <p:sldId id="4353" r:id="rId18"/>
    <p:sldId id="4354" r:id="rId19"/>
    <p:sldId id="4355" r:id="rId20"/>
    <p:sldId id="4356" r:id="rId21"/>
    <p:sldId id="4319" r:id="rId22"/>
    <p:sldId id="4326" r:id="rId23"/>
    <p:sldId id="264" r:id="rId24"/>
    <p:sldId id="4375" r:id="rId25"/>
    <p:sldId id="4347" r:id="rId26"/>
    <p:sldId id="4376" r:id="rId27"/>
    <p:sldId id="4328" r:id="rId28"/>
    <p:sldId id="4327" r:id="rId29"/>
    <p:sldId id="4350" r:id="rId30"/>
    <p:sldId id="4358" r:id="rId31"/>
    <p:sldId id="4359" r:id="rId32"/>
    <p:sldId id="4360" r:id="rId33"/>
    <p:sldId id="4323" r:id="rId34"/>
    <p:sldId id="4367" r:id="rId35"/>
    <p:sldId id="4322" r:id="rId36"/>
    <p:sldId id="4361" r:id="rId37"/>
    <p:sldId id="4329" r:id="rId38"/>
    <p:sldId id="4331" r:id="rId39"/>
    <p:sldId id="4362" r:id="rId40"/>
    <p:sldId id="4309" r:id="rId41"/>
    <p:sldId id="4308" r:id="rId42"/>
    <p:sldId id="4314" r:id="rId43"/>
    <p:sldId id="4336" r:id="rId44"/>
    <p:sldId id="4363" r:id="rId45"/>
    <p:sldId id="4338" r:id="rId46"/>
    <p:sldId id="4364" r:id="rId47"/>
    <p:sldId id="4342" r:id="rId48"/>
    <p:sldId id="4385" r:id="rId49"/>
    <p:sldId id="4384" r:id="rId50"/>
    <p:sldId id="4382" r:id="rId51"/>
    <p:sldId id="4386" r:id="rId52"/>
    <p:sldId id="4325" r:id="rId53"/>
    <p:sldId id="4368" r:id="rId54"/>
    <p:sldId id="4305" r:id="rId55"/>
    <p:sldId id="4349" r:id="rId56"/>
    <p:sldId id="4378" r:id="rId57"/>
    <p:sldId id="4377" r:id="rId58"/>
    <p:sldId id="426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5C"/>
    <a:srgbClr val="FDC562"/>
    <a:srgbClr val="7DCCC6"/>
    <a:srgbClr val="F16A4C"/>
    <a:srgbClr val="00A4B8"/>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3605" autoAdjust="0"/>
  </p:normalViewPr>
  <p:slideViewPr>
    <p:cSldViewPr snapToGrid="0" snapToObjects="1">
      <p:cViewPr varScale="1">
        <p:scale>
          <a:sx n="120" d="100"/>
          <a:sy n="120" d="100"/>
        </p:scale>
        <p:origin x="840"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01/08/2022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8/1/22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itizenslab.eu/"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reetcivics.com/" TargetMode="External"/><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streetcivics.com/18-examples-of-civic-engagement-activities/" TargetMode="External"/><Relationship Id="rId2" Type="http://schemas.openxmlformats.org/officeDocument/2006/relationships/image" Target="../media/image28.png"/><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ookings.edu/blog/education-plus-development/2019/11/12/the-bucket-list-for-involved-citizens-76-things-you-can-do-to-boost-civic-engagement/" TargetMode="External"/><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milanote.com/"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mitost.org/wp-content/uploads/2021/05/clnewengagement.pdf" TargetMode="External"/><Relationship Id="rId2" Type="http://schemas.openxmlformats.org/officeDocument/2006/relationships/image" Target="../media/image28.png"/><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hyperlink" Target="https://www.citizenlab.co/blog/civic-engagement/10-easy-ways-to-be-a-more-engaged-citiz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blog.temboo.com/5-ways-civic-engagement-helps-communities/" TargetMode="External"/><Relationship Id="rId2"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hyperlink" Target="https://www.wheel.ie/sites/default/files/media/file-uploads/2018-08/Report%20of%20the%20Taskforce%20on%20Active%20Citizenship.pdf" TargetMode="External"/><Relationship Id="rId4" Type="http://schemas.openxmlformats.org/officeDocument/2006/relationships/hyperlink" Target="https://www.socialpinpoint.com/blog/4-steps-to-consider-in-the-project-planning-process-civic-engagemen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thirdmission.univie.ac.at/en/service-learning/"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studentcivicengagers.eu/" TargetMode="Externa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ec.europa.eu/jrc/en/digcomp/digital-competence-framework"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ec.europa.eu/jrc/en/digcompedu"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dgs.un.org/goals" TargetMode="Externa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hyperlink" Target="https://starteridea.ee/startertart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univie.ac.at/alumni.ksa/iku-mentoring/" TargetMode="External"/><Relationship Id="rId7" Type="http://schemas.openxmlformats.org/officeDocument/2006/relationships/image" Target="../media/image60.jpeg"/><Relationship Id="rId2" Type="http://schemas.openxmlformats.org/officeDocument/2006/relationships/hyperlink" Target="https://ctl.univie.ac.at/angebote-fuer-studierende/qualifizierung-fuer-studentische-multiplikatorinnen/ausbildung-zumzur-steop-mentorin/" TargetMode="External"/><Relationship Id="rId1" Type="http://schemas.openxmlformats.org/officeDocument/2006/relationships/slideLayout" Target="../slideLayouts/slideLayout16.xml"/><Relationship Id="rId6" Type="http://schemas.openxmlformats.org/officeDocument/2006/relationships/hyperlink" Target="https://thirdmission.univie.ac.at/service-learning/" TargetMode="External"/><Relationship Id="rId5" Type="http://schemas.openxmlformats.org/officeDocument/2006/relationships/hyperlink" Target="https://www.wu.ac.at/studierende/mein-studium/bachelorguide/foerderprogramme/volunteering/lmsch" TargetMode="External"/><Relationship Id="rId4" Type="http://schemas.openxmlformats.org/officeDocument/2006/relationships/hyperlink" Target="https://www.wu.ac.at/studierende/mein-studium/bachelorguide/foerderprogramme/mentoringwu/mentorin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ntk.ee/noorsootoo/noorsootoo/noorte-osalus/" TargetMode="External"/><Relationship Id="rId2" Type="http://schemas.openxmlformats.org/officeDocument/2006/relationships/hyperlink" Target="https://heakodanik.ee/" TargetMode="External"/><Relationship Id="rId1" Type="http://schemas.openxmlformats.org/officeDocument/2006/relationships/slideLayout" Target="../slideLayouts/slideLayout16.xml"/><Relationship Id="rId5" Type="http://schemas.openxmlformats.org/officeDocument/2006/relationships/image" Target="../media/image61.png"/><Relationship Id="rId4" Type="http://schemas.openxmlformats.org/officeDocument/2006/relationships/hyperlink" Target="https://vabatahtlikud.ee/vabatahtlik-tegev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dgs.un.org/goals/goal10" TargetMode="External"/><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www.dcu.ie/engagement" TargetMode="External"/><Relationship Id="rId2" Type="http://schemas.openxmlformats.org/officeDocument/2006/relationships/image" Target="../media/image62.jpeg"/><Relationship Id="rId1" Type="http://schemas.openxmlformats.org/officeDocument/2006/relationships/slideLayout" Target="../slideLayouts/slideLayout16.xml"/><Relationship Id="rId5" Type="http://schemas.openxmlformats.org/officeDocument/2006/relationships/hyperlink" Target="https://www.volunteer.ie/" TargetMode="External"/><Relationship Id="rId4" Type="http://schemas.openxmlformats.org/officeDocument/2006/relationships/hyperlink" Target="https://www.corkcity.ie/en/council-services/services/community/community-initiatives/promoting-civic-engagement.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aum.pt/oportunidades/" TargetMode="External"/><Relationship Id="rId2" Type="http://schemas.openxmlformats.org/officeDocument/2006/relationships/hyperlink" Target="https://portugalforukraine.gov.pt/" TargetMode="External"/><Relationship Id="rId1" Type="http://schemas.openxmlformats.org/officeDocument/2006/relationships/slideLayout" Target="../slideLayouts/slideLayout16.xml"/><Relationship Id="rId5" Type="http://schemas.openxmlformats.org/officeDocument/2006/relationships/image" Target="../media/image63.jpeg"/><Relationship Id="rId4" Type="http://schemas.openxmlformats.org/officeDocument/2006/relationships/hyperlink" Target="https://eportugal.gov.pt/cidadaos-europeus-viajar-viver-e-fazer-negocios-em-portugal/educacao-estagios-e-voluntariado-em-portugal/voluntariado-em-portuga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qAIolKgDPrA?feature=oembed" TargetMode="External"/><Relationship Id="rId5" Type="http://schemas.openxmlformats.org/officeDocument/2006/relationships/image" Target="../media/image64.jpeg"/><Relationship Id="rId4" Type="http://schemas.openxmlformats.org/officeDocument/2006/relationships/hyperlink" Target="https://www.youtube.com/watch?v=qAIolKgDPrA"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NpCzIniPZDU?feature=oembed" TargetMode="External"/><Relationship Id="rId5" Type="http://schemas.openxmlformats.org/officeDocument/2006/relationships/image" Target="../media/image65.jpeg"/><Relationship Id="rId4" Type="http://schemas.openxmlformats.org/officeDocument/2006/relationships/hyperlink" Target="https://www.youtube.com/watch?v=NpCzIniPZDU"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6.xml"/><Relationship Id="rId1" Type="http://schemas.openxmlformats.org/officeDocument/2006/relationships/video" Target="https://www.youtube.com/embed/wqrHkM_6dsM?start=1&amp;feature=oembed" TargetMode="External"/><Relationship Id="rId5" Type="http://schemas.openxmlformats.org/officeDocument/2006/relationships/image" Target="../media/image66.jpeg"/><Relationship Id="rId4" Type="http://schemas.openxmlformats.org/officeDocument/2006/relationships/hyperlink" Target="https://www.youtube.com/watch?v=wqrHkM_6dsM&amp;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BV8PICN1xWM" TargetMode="External"/><Relationship Id="rId2" Type="http://schemas.openxmlformats.org/officeDocument/2006/relationships/slideLayout" Target="../slideLayouts/slideLayout26.xml"/><Relationship Id="rId1" Type="http://schemas.openxmlformats.org/officeDocument/2006/relationships/video" Target="https://www.youtube.com/embed/BV8PICN1xWM?feature=oembed" TargetMode="External"/><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sdgs.un.org/goals/goal12"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sdgs.un.org/goals/goal13"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en-US" sz="2800" dirty="0" err="1"/>
              <a:t>Möglichkeiten</a:t>
            </a:r>
            <a:r>
              <a:rPr lang="en-US" sz="2800" dirty="0"/>
              <a:t> des </a:t>
            </a:r>
            <a:r>
              <a:rPr lang="en-US" sz="2800" dirty="0" err="1"/>
              <a:t>digitalen</a:t>
            </a:r>
            <a:r>
              <a:rPr lang="en-US" sz="2800" dirty="0"/>
              <a:t> Engagements für </a:t>
            </a:r>
            <a:r>
              <a:rPr lang="en-US" sz="2800" dirty="0" err="1"/>
              <a:t>Studierende</a:t>
            </a:r>
            <a:r>
              <a:rPr lang="en-US" sz="2800" dirty="0"/>
              <a:t> </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Modul 2</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1005D-0E62-44FF-B6FD-630FCB04C13E}"/>
              </a:ext>
            </a:extLst>
          </p:cNvPr>
          <p:cNvSpPr>
            <a:spLocks noGrp="1"/>
          </p:cNvSpPr>
          <p:nvPr>
            <p:ph type="body" sz="quarter" idx="18"/>
          </p:nvPr>
        </p:nvSpPr>
        <p:spPr>
          <a:xfrm>
            <a:off x="1645055" y="1582741"/>
            <a:ext cx="5029013" cy="5008559"/>
          </a:xfrm>
        </p:spPr>
        <p:txBody>
          <a:bodyPr>
            <a:normAutofit/>
          </a:bodyPr>
          <a:lstStyle/>
          <a:p>
            <a:r>
              <a:rPr lang="de-AT" dirty="0" err="1"/>
              <a:t>Citizenslab</a:t>
            </a:r>
            <a:r>
              <a:rPr lang="de-AT" dirty="0"/>
              <a:t> ist eine ideale Ressource, um Beispiele für Aktivitäten des bürgerschaftlichen Engagements in ganz Europa zu finden.</a:t>
            </a:r>
          </a:p>
          <a:p>
            <a:r>
              <a:rPr lang="de-AT" dirty="0" err="1"/>
              <a:t>Citizenslab</a:t>
            </a:r>
            <a:r>
              <a:rPr lang="de-AT" dirty="0"/>
              <a:t> hat zum Ziel, aktive Bürger*innen aus den verschiedenen Bereichen der Gesellschaft, die sich in ihren lokalen Gemeinden engagieren, zu verbinden und zu stärken. </a:t>
            </a:r>
          </a:p>
          <a:p>
            <a:pPr marL="0"/>
            <a:r>
              <a:rPr lang="en-US" dirty="0">
                <a:hlinkClick r:id="rId2">
                  <a:extLst>
                    <a:ext uri="{A12FA001-AC4F-418D-AE19-62706E023703}">
                      <ahyp:hlinkClr xmlns:ahyp="http://schemas.microsoft.com/office/drawing/2018/hyperlinkcolor" val="tx"/>
                    </a:ext>
                  </a:extLst>
                </a:hlinkClick>
              </a:rPr>
              <a:t>https://citizenslab.eu/</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819846" y="399586"/>
            <a:ext cx="4424838" cy="641195"/>
          </a:xfrm>
        </p:spPr>
        <p:txBody>
          <a:bodyPr>
            <a:normAutofit/>
          </a:bodyPr>
          <a:lstStyle/>
          <a:p>
            <a:r>
              <a:rPr lang="en-US" b="1" dirty="0"/>
              <a:t>1.  </a:t>
            </a:r>
            <a:r>
              <a:rPr lang="en-US" b="1" dirty="0" err="1"/>
              <a:t>Citizenslab</a:t>
            </a:r>
            <a:endParaRPr lang="en-US" b="1" dirty="0"/>
          </a:p>
        </p:txBody>
      </p:sp>
      <p:pic>
        <p:nvPicPr>
          <p:cNvPr id="9" name="Picture Placeholder 8">
            <a:extLst>
              <a:ext uri="{FF2B5EF4-FFF2-40B4-BE49-F238E27FC236}">
                <a16:creationId xmlns:a16="http://schemas.microsoft.com/office/drawing/2014/main" id="{EB882EDE-39F1-4429-B20E-FEBFD784A15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9436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1005D-0E62-44FF-B6FD-630FCB04C13E}"/>
              </a:ext>
            </a:extLst>
          </p:cNvPr>
          <p:cNvSpPr>
            <a:spLocks noGrp="1"/>
          </p:cNvSpPr>
          <p:nvPr>
            <p:ph type="body" sz="quarter" idx="18"/>
          </p:nvPr>
        </p:nvSpPr>
        <p:spPr>
          <a:xfrm>
            <a:off x="1474160" y="1438988"/>
            <a:ext cx="5273482" cy="5571412"/>
          </a:xfrm>
        </p:spPr>
        <p:txBody>
          <a:bodyPr>
            <a:normAutofit/>
          </a:bodyPr>
          <a:lstStyle/>
          <a:p>
            <a:r>
              <a:rPr lang="de-AT" dirty="0"/>
              <a:t>Aktivitäten und Ziele des </a:t>
            </a:r>
            <a:r>
              <a:rPr lang="de-AT" dirty="0" err="1"/>
              <a:t>Citizenslab</a:t>
            </a:r>
            <a:r>
              <a:rPr lang="de-AT" dirty="0"/>
              <a:t>:</a:t>
            </a:r>
          </a:p>
          <a:p>
            <a:pPr marL="114300" indent="-342900">
              <a:buFont typeface="Arial" panose="020B0604020202020204" pitchFamily="34" charset="0"/>
              <a:buChar char="•"/>
            </a:pPr>
            <a:r>
              <a:rPr lang="de-AT" dirty="0"/>
              <a:t>Organisation des Zusammenarbeitens, Mitgestaltens und des Aktiv-Werdens, um lokale und globale Herausforderungen zum Wohle aller zu bewältigen.</a:t>
            </a:r>
          </a:p>
          <a:p>
            <a:pPr marL="114300" indent="-342900">
              <a:buFont typeface="Arial" panose="020B0604020202020204" pitchFamily="34" charset="0"/>
              <a:buChar char="•"/>
            </a:pPr>
            <a:r>
              <a:rPr lang="de-AT" dirty="0"/>
              <a:t>Aufzeigen, dass bürgerschaftliches Engagement zu einem neuen Verständnis und der Ausübung von Demokratie beiträgt</a:t>
            </a:r>
          </a:p>
          <a:p>
            <a:pPr marL="114300" indent="-342900">
              <a:buFont typeface="Arial" panose="020B0604020202020204" pitchFamily="34" charset="0"/>
              <a:buChar char="•"/>
            </a:pPr>
            <a:r>
              <a:rPr lang="de-AT" dirty="0"/>
              <a:t>Kritische Reflexion von Einstellungen und Werten und das Anstoßen von Transformationsprozessen auf individueller und kollektiver Ebene</a:t>
            </a:r>
          </a:p>
          <a:p>
            <a:pPr marL="0"/>
            <a:endParaRPr lang="en-US" dirty="0"/>
          </a:p>
          <a:p>
            <a:pPr marL="0"/>
            <a:endParaRPr lang="en-IE" dirty="0"/>
          </a:p>
        </p:txBody>
      </p:sp>
      <p:pic>
        <p:nvPicPr>
          <p:cNvPr id="6" name="Picture Placeholder 5">
            <a:extLst>
              <a:ext uri="{FF2B5EF4-FFF2-40B4-BE49-F238E27FC236}">
                <a16:creationId xmlns:a16="http://schemas.microsoft.com/office/drawing/2014/main" id="{EF2F7673-6984-472E-8642-C91F3291277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1">
            <a:extLst>
              <a:ext uri="{FF2B5EF4-FFF2-40B4-BE49-F238E27FC236}">
                <a16:creationId xmlns:a16="http://schemas.microsoft.com/office/drawing/2014/main" id="{AC5DC58A-4F25-932A-FD2A-168487AADB66}"/>
              </a:ext>
            </a:extLst>
          </p:cNvPr>
          <p:cNvSpPr>
            <a:spLocks noGrp="1"/>
          </p:cNvSpPr>
          <p:nvPr>
            <p:ph type="body" sz="quarter" idx="16"/>
          </p:nvPr>
        </p:nvSpPr>
        <p:spPr>
          <a:xfrm>
            <a:off x="1819846" y="399586"/>
            <a:ext cx="4424838" cy="641195"/>
          </a:xfrm>
        </p:spPr>
        <p:txBody>
          <a:bodyPr>
            <a:normAutofit/>
          </a:bodyPr>
          <a:lstStyle/>
          <a:p>
            <a:r>
              <a:rPr lang="en-US" b="1" dirty="0"/>
              <a:t>1.  </a:t>
            </a:r>
            <a:r>
              <a:rPr lang="en-US" b="1" dirty="0" err="1"/>
              <a:t>Citizenslab</a:t>
            </a:r>
            <a:endParaRPr lang="en-US" b="1" dirty="0"/>
          </a:p>
        </p:txBody>
      </p:sp>
    </p:spTree>
    <p:extLst>
      <p:ext uri="{BB962C8B-B14F-4D97-AF65-F5344CB8AC3E}">
        <p14:creationId xmlns:p14="http://schemas.microsoft.com/office/powerpoint/2010/main" val="358117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A42EB-D39B-43BC-8B38-041079DD53C3}"/>
              </a:ext>
            </a:extLst>
          </p:cNvPr>
          <p:cNvSpPr txBox="1"/>
          <p:nvPr/>
        </p:nvSpPr>
        <p:spPr>
          <a:xfrm>
            <a:off x="6237289" y="1136574"/>
            <a:ext cx="5813423" cy="4524315"/>
          </a:xfrm>
          <a:prstGeom prst="rect">
            <a:avLst/>
          </a:prstGeom>
          <a:noFill/>
        </p:spPr>
        <p:txBody>
          <a:bodyPr wrap="square" rtlCol="0">
            <a:spAutoFit/>
          </a:bodyPr>
          <a:lstStyle/>
          <a:p>
            <a:r>
              <a:rPr lang="en-US" sz="2400" dirty="0">
                <a:solidFill>
                  <a:schemeClr val="bg1"/>
                </a:solidFill>
              </a:rPr>
              <a:t>Street Civics </a:t>
            </a:r>
            <a:r>
              <a:rPr lang="en-US" sz="2400" dirty="0" err="1">
                <a:solidFill>
                  <a:schemeClr val="bg1"/>
                </a:solidFill>
              </a:rPr>
              <a:t>ist</a:t>
            </a:r>
            <a:r>
              <a:rPr lang="en-US" sz="2400" dirty="0">
                <a:solidFill>
                  <a:schemeClr val="bg1"/>
                </a:solidFill>
              </a:rPr>
              <a:t> </a:t>
            </a:r>
            <a:r>
              <a:rPr lang="en-US" sz="2400" dirty="0" err="1">
                <a:solidFill>
                  <a:schemeClr val="bg1"/>
                </a:solidFill>
              </a:rPr>
              <a:t>eine</a:t>
            </a:r>
            <a:r>
              <a:rPr lang="en-US" sz="2400" dirty="0">
                <a:solidFill>
                  <a:schemeClr val="bg1"/>
                </a:solidFill>
              </a:rPr>
              <a:t> Website </a:t>
            </a:r>
            <a:r>
              <a:rPr lang="en-US" sz="2400" dirty="0" err="1">
                <a:solidFill>
                  <a:schemeClr val="bg1"/>
                </a:solidFill>
              </a:rPr>
              <a:t>zur</a:t>
            </a:r>
            <a:r>
              <a:rPr lang="en-US" sz="2400" dirty="0">
                <a:solidFill>
                  <a:schemeClr val="bg1"/>
                </a:solidFill>
              </a:rPr>
              <a:t> </a:t>
            </a:r>
            <a:r>
              <a:rPr lang="en-US" sz="2400" dirty="0" err="1">
                <a:solidFill>
                  <a:schemeClr val="bg1"/>
                </a:solidFill>
              </a:rPr>
              <a:t>öffentlichen</a:t>
            </a:r>
            <a:r>
              <a:rPr lang="en-US" sz="2400" dirty="0">
                <a:solidFill>
                  <a:schemeClr val="bg1"/>
                </a:solidFill>
              </a:rPr>
              <a:t> </a:t>
            </a:r>
            <a:r>
              <a:rPr lang="en-US" sz="2400" dirty="0" err="1">
                <a:solidFill>
                  <a:schemeClr val="bg1"/>
                </a:solidFill>
              </a:rPr>
              <a:t>Bildung</a:t>
            </a:r>
            <a:r>
              <a:rPr lang="en-US" sz="2400" dirty="0">
                <a:solidFill>
                  <a:schemeClr val="bg1"/>
                </a:solidFill>
              </a:rPr>
              <a:t>. Sie </a:t>
            </a:r>
            <a:r>
              <a:rPr lang="en-US" sz="2400" dirty="0" err="1">
                <a:solidFill>
                  <a:schemeClr val="bg1"/>
                </a:solidFill>
              </a:rPr>
              <a:t>stellt</a:t>
            </a:r>
            <a:r>
              <a:rPr lang="en-US" sz="2400" dirty="0">
                <a:solidFill>
                  <a:schemeClr val="bg1"/>
                </a:solidFill>
              </a:rPr>
              <a:t> Wissen und </a:t>
            </a:r>
            <a:r>
              <a:rPr lang="en-US" sz="2400" dirty="0" err="1">
                <a:solidFill>
                  <a:schemeClr val="bg1"/>
                </a:solidFill>
              </a:rPr>
              <a:t>Daten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Verfügung</a:t>
            </a:r>
            <a:r>
              <a:rPr lang="en-US" sz="2400" dirty="0">
                <a:solidFill>
                  <a:schemeClr val="bg1"/>
                </a:solidFill>
              </a:rPr>
              <a:t>, die </a:t>
            </a:r>
            <a:r>
              <a:rPr lang="en-US" sz="2400" dirty="0" err="1">
                <a:solidFill>
                  <a:schemeClr val="bg1"/>
                </a:solidFill>
              </a:rPr>
              <a:t>Aktivist</a:t>
            </a:r>
            <a:r>
              <a:rPr lang="en-US" sz="2400" dirty="0">
                <a:solidFill>
                  <a:schemeClr val="bg1"/>
                </a:solidFill>
              </a:rPr>
              <a:t>*</a:t>
            </a:r>
            <a:r>
              <a:rPr lang="en-US" sz="2400" dirty="0" err="1">
                <a:solidFill>
                  <a:schemeClr val="bg1"/>
                </a:solidFill>
              </a:rPr>
              <a:t>innen</a:t>
            </a:r>
            <a:r>
              <a:rPr lang="en-US" sz="2400" dirty="0">
                <a:solidFill>
                  <a:schemeClr val="bg1"/>
                </a:solidFill>
              </a:rPr>
              <a:t> und </a:t>
            </a:r>
            <a:r>
              <a:rPr lang="en-US" sz="2400" dirty="0" err="1">
                <a:solidFill>
                  <a:schemeClr val="bg1"/>
                </a:solidFill>
              </a:rPr>
              <a:t>Organisationen</a:t>
            </a:r>
            <a:r>
              <a:rPr lang="en-US" sz="2400" dirty="0">
                <a:solidFill>
                  <a:schemeClr val="bg1"/>
                </a:solidFill>
              </a:rPr>
              <a:t> </a:t>
            </a:r>
            <a:r>
              <a:rPr lang="en-US" sz="2400" dirty="0" err="1">
                <a:solidFill>
                  <a:schemeClr val="bg1"/>
                </a:solidFill>
              </a:rPr>
              <a:t>nutzen</a:t>
            </a:r>
            <a:r>
              <a:rPr lang="en-US" sz="2400" dirty="0">
                <a:solidFill>
                  <a:schemeClr val="bg1"/>
                </a:solidFill>
              </a:rPr>
              <a:t> </a:t>
            </a:r>
            <a:r>
              <a:rPr lang="en-US" sz="2400" dirty="0" err="1">
                <a:solidFill>
                  <a:schemeClr val="bg1"/>
                </a:solidFill>
              </a:rPr>
              <a:t>können</a:t>
            </a:r>
            <a:r>
              <a:rPr lang="en-US" sz="2400" dirty="0">
                <a:solidFill>
                  <a:schemeClr val="bg1"/>
                </a:solidFill>
              </a:rPr>
              <a:t>, um </a:t>
            </a:r>
            <a:r>
              <a:rPr lang="en-US" sz="2400" dirty="0" err="1">
                <a:solidFill>
                  <a:schemeClr val="bg1"/>
                </a:solidFill>
              </a:rPr>
              <a:t>Aktivitäten</a:t>
            </a:r>
            <a:r>
              <a:rPr lang="en-US" sz="2400" dirty="0">
                <a:solidFill>
                  <a:schemeClr val="bg1"/>
                </a:solidFill>
              </a:rPr>
              <a:t> der </a:t>
            </a:r>
            <a:r>
              <a:rPr lang="en-US" sz="2400" dirty="0" err="1">
                <a:solidFill>
                  <a:schemeClr val="bg1"/>
                </a:solidFill>
              </a:rPr>
              <a:t>sozialen</a:t>
            </a:r>
            <a:r>
              <a:rPr lang="en-US" sz="2400" dirty="0">
                <a:solidFill>
                  <a:schemeClr val="bg1"/>
                </a:solidFill>
              </a:rPr>
              <a:t> und </a:t>
            </a:r>
            <a:r>
              <a:rPr lang="en-US" sz="2400" dirty="0" err="1">
                <a:solidFill>
                  <a:schemeClr val="bg1"/>
                </a:solidFill>
              </a:rPr>
              <a:t>institutionellen</a:t>
            </a:r>
            <a:r>
              <a:rPr lang="en-US" sz="2400" dirty="0">
                <a:solidFill>
                  <a:schemeClr val="bg1"/>
                </a:solidFill>
              </a:rPr>
              <a:t> </a:t>
            </a:r>
            <a:r>
              <a:rPr lang="en-US" sz="2400" dirty="0" err="1">
                <a:solidFill>
                  <a:schemeClr val="bg1"/>
                </a:solidFill>
              </a:rPr>
              <a:t>Veränderung</a:t>
            </a:r>
            <a:r>
              <a:rPr lang="en-US" sz="2400" dirty="0">
                <a:solidFill>
                  <a:schemeClr val="bg1"/>
                </a:solidFill>
              </a:rPr>
              <a:t> </a:t>
            </a:r>
            <a:r>
              <a:rPr lang="en-US" sz="2400" dirty="0" err="1">
                <a:solidFill>
                  <a:schemeClr val="bg1"/>
                </a:solidFill>
              </a:rPr>
              <a:t>anzustoßen</a:t>
            </a:r>
            <a:r>
              <a:rPr lang="en-US" sz="2400" dirty="0">
                <a:solidFill>
                  <a:schemeClr val="bg1"/>
                </a:solidFill>
              </a:rPr>
              <a:t>.</a:t>
            </a:r>
          </a:p>
          <a:p>
            <a:endParaRPr lang="en-US" sz="2400" dirty="0">
              <a:solidFill>
                <a:schemeClr val="bg1"/>
              </a:solidFill>
            </a:endParaRPr>
          </a:p>
          <a:p>
            <a:r>
              <a:rPr lang="en-US" sz="2400" dirty="0">
                <a:solidFill>
                  <a:schemeClr val="bg1"/>
                </a:solidFill>
              </a:rPr>
              <a:t>Street Civics </a:t>
            </a:r>
            <a:r>
              <a:rPr lang="en-US" sz="2400" dirty="0" err="1">
                <a:solidFill>
                  <a:schemeClr val="bg1"/>
                </a:solidFill>
              </a:rPr>
              <a:t>stellt</a:t>
            </a:r>
            <a:r>
              <a:rPr lang="en-US" sz="2400" dirty="0">
                <a:solidFill>
                  <a:schemeClr val="bg1"/>
                </a:solidFill>
              </a:rPr>
              <a:t> </a:t>
            </a:r>
            <a:r>
              <a:rPr lang="en-US" sz="2400" dirty="0" err="1">
                <a:solidFill>
                  <a:schemeClr val="bg1"/>
                </a:solidFill>
              </a:rPr>
              <a:t>unterschiedliche</a:t>
            </a:r>
            <a:r>
              <a:rPr lang="en-US" sz="2400" dirty="0">
                <a:solidFill>
                  <a:schemeClr val="bg1"/>
                </a:solidFill>
              </a:rPr>
              <a:t> </a:t>
            </a:r>
            <a:r>
              <a:rPr lang="en-US" sz="2400" dirty="0" err="1">
                <a:solidFill>
                  <a:schemeClr val="bg1"/>
                </a:solidFill>
              </a:rPr>
              <a:t>Materialien</a:t>
            </a:r>
            <a:r>
              <a:rPr lang="en-US" sz="2400" dirty="0">
                <a:solidFill>
                  <a:schemeClr val="bg1"/>
                </a:solidFill>
              </a:rPr>
              <a:t> </a:t>
            </a:r>
            <a:r>
              <a:rPr lang="en-US" sz="2400" dirty="0" err="1">
                <a:solidFill>
                  <a:schemeClr val="bg1"/>
                </a:solidFill>
              </a:rPr>
              <a:t>bereit</a:t>
            </a:r>
            <a:r>
              <a:rPr lang="en-US" sz="2400" dirty="0">
                <a:solidFill>
                  <a:schemeClr val="bg1"/>
                </a:solidFill>
              </a:rPr>
              <a:t>: Wissen </a:t>
            </a:r>
            <a:r>
              <a:rPr lang="en-US" sz="2400" dirty="0" err="1">
                <a:solidFill>
                  <a:schemeClr val="bg1"/>
                </a:solidFill>
              </a:rPr>
              <a:t>zu</a:t>
            </a:r>
            <a:r>
              <a:rPr lang="en-US" sz="2400" dirty="0">
                <a:solidFill>
                  <a:schemeClr val="bg1"/>
                </a:solidFill>
              </a:rPr>
              <a:t> </a:t>
            </a:r>
            <a:r>
              <a:rPr lang="en-US" sz="2400" dirty="0" err="1">
                <a:solidFill>
                  <a:schemeClr val="bg1"/>
                </a:solidFill>
              </a:rPr>
              <a:t>verschiedenen</a:t>
            </a:r>
            <a:r>
              <a:rPr lang="en-US" sz="2400" dirty="0">
                <a:solidFill>
                  <a:schemeClr val="bg1"/>
                </a:solidFill>
              </a:rPr>
              <a:t> </a:t>
            </a:r>
            <a:r>
              <a:rPr lang="en-US" sz="2400" dirty="0" err="1">
                <a:solidFill>
                  <a:schemeClr val="bg1"/>
                </a:solidFill>
              </a:rPr>
              <a:t>Themen</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Engagementbereich</a:t>
            </a:r>
            <a:r>
              <a:rPr lang="en-US" sz="2400" dirty="0">
                <a:solidFill>
                  <a:schemeClr val="bg1"/>
                </a:solidFill>
              </a:rPr>
              <a:t>, </a:t>
            </a:r>
            <a:r>
              <a:rPr lang="en-US" sz="2400" dirty="0" err="1">
                <a:solidFill>
                  <a:schemeClr val="bg1"/>
                </a:solidFill>
              </a:rPr>
              <a:t>Kampagnenmaterialien</a:t>
            </a:r>
            <a:r>
              <a:rPr lang="en-US" sz="2400" dirty="0">
                <a:solidFill>
                  <a:schemeClr val="bg1"/>
                </a:solidFill>
              </a:rPr>
              <a:t>, </a:t>
            </a:r>
            <a:r>
              <a:rPr lang="en-US" sz="2400" dirty="0" err="1">
                <a:solidFill>
                  <a:schemeClr val="bg1"/>
                </a:solidFill>
              </a:rPr>
              <a:t>Spiele</a:t>
            </a:r>
            <a:r>
              <a:rPr lang="en-US" sz="2400" dirty="0">
                <a:solidFill>
                  <a:schemeClr val="bg1"/>
                </a:solidFill>
              </a:rPr>
              <a:t> etc.</a:t>
            </a:r>
          </a:p>
          <a:p>
            <a:endParaRPr lang="en-US" sz="2400" dirty="0">
              <a:solidFill>
                <a:schemeClr val="bg1"/>
              </a:solidFill>
            </a:endParaRPr>
          </a:p>
        </p:txBody>
      </p:sp>
      <p:pic>
        <p:nvPicPr>
          <p:cNvPr id="8" name="Picture Placeholder 11">
            <a:extLst>
              <a:ext uri="{FF2B5EF4-FFF2-40B4-BE49-F238E27FC236}">
                <a16:creationId xmlns:a16="http://schemas.microsoft.com/office/drawing/2014/main" id="{E8535B6C-D038-44A6-AE41-6D418440EA7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706438" y="0"/>
            <a:ext cx="5248275" cy="6858000"/>
          </a:xfrm>
          <a:prstGeom prst="rect">
            <a:avLst/>
          </a:prstGeom>
        </p:spPr>
      </p:pic>
      <p:sp>
        <p:nvSpPr>
          <p:cNvPr id="9" name="TextBox 8">
            <a:extLst>
              <a:ext uri="{FF2B5EF4-FFF2-40B4-BE49-F238E27FC236}">
                <a16:creationId xmlns:a16="http://schemas.microsoft.com/office/drawing/2014/main" id="{1DFD3AAB-D34B-4B28-BFCC-7EDD9F780663}"/>
              </a:ext>
            </a:extLst>
          </p:cNvPr>
          <p:cNvSpPr txBox="1"/>
          <p:nvPr/>
        </p:nvSpPr>
        <p:spPr>
          <a:xfrm>
            <a:off x="6237289" y="404719"/>
            <a:ext cx="6096000" cy="646331"/>
          </a:xfrm>
          <a:prstGeom prst="rect">
            <a:avLst/>
          </a:prstGeom>
          <a:noFill/>
        </p:spPr>
        <p:txBody>
          <a:bodyPr wrap="square">
            <a:spAutoFit/>
          </a:bodyPr>
          <a:lstStyle/>
          <a:p>
            <a:r>
              <a:rPr lang="en-US" sz="3600" b="1" dirty="0">
                <a:solidFill>
                  <a:schemeClr val="bg1"/>
                </a:solidFill>
              </a:rPr>
              <a:t>2. Street Civics</a:t>
            </a:r>
          </a:p>
        </p:txBody>
      </p:sp>
      <p:sp>
        <p:nvSpPr>
          <p:cNvPr id="2" name="TextBox 1">
            <a:extLst>
              <a:ext uri="{FF2B5EF4-FFF2-40B4-BE49-F238E27FC236}">
                <a16:creationId xmlns:a16="http://schemas.microsoft.com/office/drawing/2014/main" id="{9CD05FD4-68A9-4489-8FEE-FE012F404549}"/>
              </a:ext>
            </a:extLst>
          </p:cNvPr>
          <p:cNvSpPr txBox="1"/>
          <p:nvPr/>
        </p:nvSpPr>
        <p:spPr>
          <a:xfrm>
            <a:off x="6333086" y="6128446"/>
            <a:ext cx="3265714" cy="461665"/>
          </a:xfrm>
          <a:prstGeom prst="rect">
            <a:avLst/>
          </a:prstGeom>
          <a:noFill/>
        </p:spPr>
        <p:txBody>
          <a:bodyPr wrap="square" rtlCol="0">
            <a:spAutoFit/>
          </a:bodyPr>
          <a:lstStyle/>
          <a:p>
            <a:r>
              <a:rPr lang="en-IE" sz="2400" dirty="0">
                <a:solidFill>
                  <a:srgbClr val="23385C"/>
                </a:solidFill>
                <a:hlinkClick r:id="rId3">
                  <a:extLst>
                    <a:ext uri="{A12FA001-AC4F-418D-AE19-62706E023703}">
                      <ahyp:hlinkClr xmlns:ahyp="http://schemas.microsoft.com/office/drawing/2018/hyperlinkcolor" val="tx"/>
                    </a:ext>
                  </a:extLst>
                </a:hlinkClick>
              </a:rPr>
              <a:t>https://streetcivics.com/</a:t>
            </a:r>
            <a:endParaRPr lang="en-IE" sz="2400" dirty="0">
              <a:solidFill>
                <a:srgbClr val="23385C"/>
              </a:solidFill>
            </a:endParaRPr>
          </a:p>
        </p:txBody>
      </p:sp>
    </p:spTree>
    <p:extLst>
      <p:ext uri="{BB962C8B-B14F-4D97-AF65-F5344CB8AC3E}">
        <p14:creationId xmlns:p14="http://schemas.microsoft.com/office/powerpoint/2010/main" val="34096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5" name="TextBox 4">
            <a:extLst>
              <a:ext uri="{FF2B5EF4-FFF2-40B4-BE49-F238E27FC236}">
                <a16:creationId xmlns:a16="http://schemas.microsoft.com/office/drawing/2014/main" id="{6B3A42EB-D39B-43BC-8B38-041079DD53C3}"/>
              </a:ext>
            </a:extLst>
          </p:cNvPr>
          <p:cNvSpPr txBox="1"/>
          <p:nvPr/>
        </p:nvSpPr>
        <p:spPr>
          <a:xfrm>
            <a:off x="6296025" y="1671812"/>
            <a:ext cx="5248975" cy="2308324"/>
          </a:xfrm>
          <a:prstGeom prst="rect">
            <a:avLst/>
          </a:prstGeom>
          <a:noFill/>
        </p:spPr>
        <p:txBody>
          <a:bodyPr wrap="square" rtlCol="0">
            <a:spAutoFit/>
          </a:bodyPr>
          <a:lstStyle/>
          <a:p>
            <a:r>
              <a:rPr lang="en-US" sz="2400" dirty="0">
                <a:solidFill>
                  <a:schemeClr val="bg1"/>
                </a:solidFill>
              </a:rPr>
              <a:t>Take a look at the paper below that examines 18 examples of civic engagement activities:</a:t>
            </a:r>
          </a:p>
          <a:p>
            <a:endParaRPr lang="en-US" sz="2400" dirty="0">
              <a:solidFill>
                <a:schemeClr val="bg1"/>
              </a:solidFill>
            </a:endParaRPr>
          </a:p>
          <a:p>
            <a:r>
              <a:rPr lang="en-IE" sz="2400" b="1" dirty="0">
                <a:solidFill>
                  <a:schemeClr val="bg1"/>
                </a:solidFill>
                <a:hlinkClick r:id="rId3">
                  <a:extLst>
                    <a:ext uri="{A12FA001-AC4F-418D-AE19-62706E023703}">
                      <ahyp:hlinkClr xmlns:ahyp="http://schemas.microsoft.com/office/drawing/2018/hyperlinkcolor" val="tx"/>
                    </a:ext>
                  </a:extLst>
                </a:hlinkClick>
              </a:rPr>
              <a:t>https://streetcivics.com/18-examples-of-civic-engagement-activities</a:t>
            </a:r>
            <a:r>
              <a:rPr lang="en-IE" sz="2400" dirty="0">
                <a:solidFill>
                  <a:schemeClr val="bg1"/>
                </a:solidFill>
                <a:hlinkClick r:id="rId3">
                  <a:extLst>
                    <a:ext uri="{A12FA001-AC4F-418D-AE19-62706E023703}">
                      <ahyp:hlinkClr xmlns:ahyp="http://schemas.microsoft.com/office/drawing/2018/hyperlinkcolor" val="tx"/>
                    </a:ext>
                  </a:extLst>
                </a:hlinkClick>
              </a:rPr>
              <a:t>/</a:t>
            </a:r>
            <a:endParaRPr lang="en-IE" sz="2400" dirty="0">
              <a:solidFill>
                <a:schemeClr val="bg1"/>
              </a:solidFill>
            </a:endParaRPr>
          </a:p>
        </p:txBody>
      </p:sp>
      <p:sp>
        <p:nvSpPr>
          <p:cNvPr id="3" name="Text Placeholder 2">
            <a:extLst>
              <a:ext uri="{FF2B5EF4-FFF2-40B4-BE49-F238E27FC236}">
                <a16:creationId xmlns:a16="http://schemas.microsoft.com/office/drawing/2014/main" id="{0181F8ED-3819-45BB-BB34-ED8604F3758F}"/>
              </a:ext>
            </a:extLst>
          </p:cNvPr>
          <p:cNvSpPr>
            <a:spLocks noGrp="1"/>
          </p:cNvSpPr>
          <p:nvPr>
            <p:ph type="body" sz="quarter" idx="18"/>
          </p:nvPr>
        </p:nvSpPr>
        <p:spPr/>
        <p:txBody>
          <a:bodyPr/>
          <a:lstStyle/>
          <a:p>
            <a:pPr marL="0"/>
            <a:r>
              <a:rPr lang="en-US" dirty="0" err="1"/>
              <a:t>Werfen</a:t>
            </a:r>
            <a:r>
              <a:rPr lang="en-US" dirty="0"/>
              <a:t> Sie </a:t>
            </a:r>
            <a:r>
              <a:rPr lang="en-US" dirty="0" err="1"/>
              <a:t>einen</a:t>
            </a:r>
            <a:r>
              <a:rPr lang="en-US" dirty="0"/>
              <a:t> </a:t>
            </a:r>
            <a:r>
              <a:rPr lang="en-US" dirty="0" err="1"/>
              <a:t>Blick</a:t>
            </a:r>
            <a:r>
              <a:rPr lang="en-US" dirty="0"/>
              <a:t> auf den </a:t>
            </a:r>
            <a:r>
              <a:rPr lang="en-US" dirty="0" err="1"/>
              <a:t>folgenden</a:t>
            </a:r>
            <a:r>
              <a:rPr lang="en-US" dirty="0"/>
              <a:t> Artikel, der 18 </a:t>
            </a:r>
            <a:r>
              <a:rPr lang="en-US" dirty="0" err="1"/>
              <a:t>Praxisbeispiele</a:t>
            </a:r>
            <a:r>
              <a:rPr lang="en-US" dirty="0"/>
              <a:t> für </a:t>
            </a:r>
            <a:r>
              <a:rPr lang="en-US" dirty="0" err="1"/>
              <a:t>bürgerschaftliches</a:t>
            </a:r>
            <a:r>
              <a:rPr lang="en-US" dirty="0"/>
              <a:t> Engagement </a:t>
            </a:r>
            <a:r>
              <a:rPr lang="en-US" dirty="0" err="1"/>
              <a:t>vorstellt</a:t>
            </a:r>
            <a:r>
              <a:rPr lang="en-US" dirty="0"/>
              <a:t>:</a:t>
            </a:r>
          </a:p>
          <a:p>
            <a:pPr marL="0"/>
            <a:r>
              <a:rPr lang="en-US" dirty="0">
                <a:hlinkClick r:id="rId3">
                  <a:extLst>
                    <a:ext uri="{A12FA001-AC4F-418D-AE19-62706E023703}">
                      <ahyp:hlinkClr xmlns:ahyp="http://schemas.microsoft.com/office/drawing/2018/hyperlinkcolor" val="tx"/>
                    </a:ext>
                  </a:extLst>
                </a:hlinkClick>
              </a:rPr>
              <a:t>https://streetcivics.com/18-examples-of-civic-engagement-activities/</a:t>
            </a:r>
            <a:endParaRPr lang="en-US" dirty="0"/>
          </a:p>
          <a:p>
            <a:endParaRPr lang="en-IE" dirty="0"/>
          </a:p>
        </p:txBody>
      </p:sp>
      <p:pic>
        <p:nvPicPr>
          <p:cNvPr id="12" name="Picture Placeholder 11">
            <a:extLst>
              <a:ext uri="{FF2B5EF4-FFF2-40B4-BE49-F238E27FC236}">
                <a16:creationId xmlns:a16="http://schemas.microsoft.com/office/drawing/2014/main" id="{833A4EBA-15F3-4D13-91C6-E4284C0BB1E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7" name="TextBox 8">
            <a:extLst>
              <a:ext uri="{FF2B5EF4-FFF2-40B4-BE49-F238E27FC236}">
                <a16:creationId xmlns:a16="http://schemas.microsoft.com/office/drawing/2014/main" id="{173F832F-1395-AD0E-F02B-9FF1E5685575}"/>
              </a:ext>
            </a:extLst>
          </p:cNvPr>
          <p:cNvSpPr txBox="1"/>
          <p:nvPr/>
        </p:nvSpPr>
        <p:spPr>
          <a:xfrm>
            <a:off x="734715" y="476219"/>
            <a:ext cx="6096000" cy="646331"/>
          </a:xfrm>
          <a:prstGeom prst="rect">
            <a:avLst/>
          </a:prstGeom>
          <a:noFill/>
        </p:spPr>
        <p:txBody>
          <a:bodyPr wrap="square">
            <a:spAutoFit/>
          </a:bodyPr>
          <a:lstStyle/>
          <a:p>
            <a:r>
              <a:rPr lang="en-US" sz="3600" b="1" dirty="0">
                <a:solidFill>
                  <a:schemeClr val="bg1"/>
                </a:solidFill>
              </a:rPr>
              <a:t>2. Street Civics</a:t>
            </a:r>
          </a:p>
        </p:txBody>
      </p:sp>
    </p:spTree>
    <p:extLst>
      <p:ext uri="{BB962C8B-B14F-4D97-AF65-F5344CB8AC3E}">
        <p14:creationId xmlns:p14="http://schemas.microsoft.com/office/powerpoint/2010/main" val="153721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B880EC3-FB40-4F2B-9109-BEB0D152063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18B5505D-9211-4ADA-B35A-9B8B9B70DD51}"/>
              </a:ext>
            </a:extLst>
          </p:cNvPr>
          <p:cNvSpPr>
            <a:spLocks noGrp="1"/>
          </p:cNvSpPr>
          <p:nvPr>
            <p:ph type="body" sz="quarter" idx="18"/>
          </p:nvPr>
        </p:nvSpPr>
        <p:spPr>
          <a:xfrm>
            <a:off x="1708126" y="1419455"/>
            <a:ext cx="4621841" cy="5171845"/>
          </a:xfrm>
        </p:spPr>
        <p:txBody>
          <a:bodyPr>
            <a:normAutofit fontScale="92500" lnSpcReduction="10000"/>
          </a:bodyPr>
          <a:lstStyle/>
          <a:p>
            <a:r>
              <a:rPr lang="de-AT" dirty="0"/>
              <a:t>Die </a:t>
            </a:r>
            <a:r>
              <a:rPr lang="de-AT" dirty="0" err="1"/>
              <a:t>Bucket</a:t>
            </a:r>
            <a:r>
              <a:rPr lang="de-AT" dirty="0"/>
              <a:t> List für engagierte Bürger*innen besteht aus einer Liste mit 76 verschiedenen Möglichkeiten, sich bürgerschaftlich zu engagieren.</a:t>
            </a:r>
          </a:p>
          <a:p>
            <a:r>
              <a:rPr lang="de-AT" dirty="0"/>
              <a:t>Die Liste enthält konkrete und praktische Maßnahmen, um sich als Bürger*in aktiv in die Gesellschaft einzubringen.</a:t>
            </a:r>
          </a:p>
          <a:p>
            <a:r>
              <a:rPr lang="de-AT" dirty="0"/>
              <a:t>Die Liste gliedert sich in 5 Aktivitätsbereiche, die wesentliche Aspekte des bürgerschaftlichen Engagements darstellen.</a:t>
            </a:r>
          </a:p>
          <a:p>
            <a:r>
              <a:rPr lang="de-AT" dirty="0"/>
              <a:t>Diese sind: sich informieren, an Wahlen teilnehmen, gesellschaftlich aktiv sein, Gemeinschaften bilden und sich mit anderen vernetzen.</a:t>
            </a:r>
          </a:p>
        </p:txBody>
      </p:sp>
      <p:sp>
        <p:nvSpPr>
          <p:cNvPr id="11" name="Text Placeholder 10">
            <a:extLst>
              <a:ext uri="{FF2B5EF4-FFF2-40B4-BE49-F238E27FC236}">
                <a16:creationId xmlns:a16="http://schemas.microsoft.com/office/drawing/2014/main" id="{CEF5D36F-C137-487F-A6F7-31B7B6F5BBBA}"/>
              </a:ext>
            </a:extLst>
          </p:cNvPr>
          <p:cNvSpPr>
            <a:spLocks noGrp="1"/>
          </p:cNvSpPr>
          <p:nvPr>
            <p:ph type="body" sz="quarter" idx="16"/>
          </p:nvPr>
        </p:nvSpPr>
        <p:spPr>
          <a:xfrm>
            <a:off x="1708126" y="130629"/>
            <a:ext cx="4716425" cy="1177731"/>
          </a:xfrm>
        </p:spPr>
        <p:txBody>
          <a:bodyPr>
            <a:normAutofit fontScale="92500"/>
          </a:bodyPr>
          <a:lstStyle/>
          <a:p>
            <a:r>
              <a:rPr lang="en-US" b="1" dirty="0">
                <a:solidFill>
                  <a:srgbClr val="FFFFFF"/>
                </a:solidFill>
                <a:effectLst/>
              </a:rPr>
              <a:t>3. Die Bucket List für </a:t>
            </a:r>
            <a:r>
              <a:rPr lang="en-US" b="1" dirty="0" err="1">
                <a:solidFill>
                  <a:srgbClr val="FFFFFF"/>
                </a:solidFill>
                <a:effectLst/>
              </a:rPr>
              <a:t>engagierte</a:t>
            </a:r>
            <a:r>
              <a:rPr lang="en-US" b="1" dirty="0">
                <a:solidFill>
                  <a:srgbClr val="FFFFFF"/>
                </a:solidFill>
                <a:effectLst/>
              </a:rPr>
              <a:t> </a:t>
            </a:r>
            <a:r>
              <a:rPr lang="en-US" b="1" dirty="0" err="1">
                <a:solidFill>
                  <a:srgbClr val="FFFFFF"/>
                </a:solidFill>
                <a:effectLst/>
              </a:rPr>
              <a:t>Bürger</a:t>
            </a:r>
            <a:r>
              <a:rPr lang="en-US" b="1" dirty="0">
                <a:solidFill>
                  <a:srgbClr val="FFFFFF"/>
                </a:solidFill>
                <a:effectLst/>
              </a:rPr>
              <a:t>*</a:t>
            </a:r>
            <a:r>
              <a:rPr lang="en-US" b="1" dirty="0" err="1">
                <a:solidFill>
                  <a:srgbClr val="FFFFFF"/>
                </a:solidFill>
                <a:effectLst/>
              </a:rPr>
              <a:t>innen</a:t>
            </a:r>
            <a:endParaRPr lang="en-US" b="1" dirty="0">
              <a:solidFill>
                <a:srgbClr val="FFFFFF"/>
              </a:solidFill>
              <a:effectLst/>
            </a:endParaRPr>
          </a:p>
          <a:p>
            <a:endParaRPr lang="en-IE" dirty="0"/>
          </a:p>
        </p:txBody>
      </p:sp>
    </p:spTree>
    <p:extLst>
      <p:ext uri="{BB962C8B-B14F-4D97-AF65-F5344CB8AC3E}">
        <p14:creationId xmlns:p14="http://schemas.microsoft.com/office/powerpoint/2010/main" val="353665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91DF87-9FB3-4611-ADCE-1FA8AF5809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98F9B433-B625-4DF5-BE56-F2ACFEA95F99}"/>
              </a:ext>
            </a:extLst>
          </p:cNvPr>
          <p:cNvSpPr>
            <a:spLocks noGrp="1"/>
          </p:cNvSpPr>
          <p:nvPr>
            <p:ph type="body" sz="quarter" idx="18"/>
          </p:nvPr>
        </p:nvSpPr>
        <p:spPr>
          <a:xfrm>
            <a:off x="1545321" y="1380232"/>
            <a:ext cx="4889665" cy="5477768"/>
          </a:xfrm>
        </p:spPr>
        <p:txBody>
          <a:bodyPr>
            <a:normAutofit/>
          </a:bodyPr>
          <a:lstStyle/>
          <a:p>
            <a:pPr marL="0"/>
            <a:r>
              <a:rPr lang="en-US" dirty="0" err="1"/>
              <a:t>Bürgerschaftliches</a:t>
            </a:r>
            <a:r>
              <a:rPr lang="en-US" dirty="0"/>
              <a:t> Engagement </a:t>
            </a:r>
            <a:r>
              <a:rPr lang="en-US" dirty="0" err="1"/>
              <a:t>ist</a:t>
            </a:r>
            <a:r>
              <a:rPr lang="en-US" dirty="0"/>
              <a:t> für </a:t>
            </a:r>
            <a:r>
              <a:rPr lang="en-US" dirty="0" err="1"/>
              <a:t>demokratische</a:t>
            </a:r>
            <a:r>
              <a:rPr lang="en-US" dirty="0"/>
              <a:t> </a:t>
            </a:r>
            <a:r>
              <a:rPr lang="en-US" dirty="0" err="1"/>
              <a:t>Gesellschaften</a:t>
            </a:r>
            <a:r>
              <a:rPr lang="en-US" dirty="0"/>
              <a:t> </a:t>
            </a:r>
            <a:r>
              <a:rPr lang="en-US" dirty="0" err="1"/>
              <a:t>unerlässlich</a:t>
            </a:r>
            <a:r>
              <a:rPr lang="en-US" dirty="0"/>
              <a:t>:</a:t>
            </a:r>
          </a:p>
          <a:p>
            <a:pPr marL="0"/>
            <a:r>
              <a:rPr lang="en-US" i="1" dirty="0"/>
              <a:t>“Civic engagement is the glue that holds self-government together. But self-government can be hard work and requires much effort. Action is essential to maintaining the foundations of our democracy, no matter which political party happens to be in power.”</a:t>
            </a:r>
          </a:p>
          <a:p>
            <a:pPr marL="0"/>
            <a:r>
              <a:rPr lang="en-US" dirty="0"/>
              <a:t>Inspiration für </a:t>
            </a:r>
            <a:r>
              <a:rPr lang="en-US" dirty="0" err="1"/>
              <a:t>bürgerschaftliches</a:t>
            </a:r>
            <a:r>
              <a:rPr lang="en-US" dirty="0"/>
              <a:t> Engagement:</a:t>
            </a:r>
          </a:p>
          <a:p>
            <a:pPr marL="0"/>
            <a:r>
              <a:rPr lang="en-US" dirty="0">
                <a:solidFill>
                  <a:schemeClr val="bg2"/>
                </a:solidFill>
                <a:hlinkClick r:id="rId3">
                  <a:extLst>
                    <a:ext uri="{A12FA001-AC4F-418D-AE19-62706E023703}">
                      <ahyp:hlinkClr xmlns:ahyp="http://schemas.microsoft.com/office/drawing/2018/hyperlinkcolor" val="tx"/>
                    </a:ext>
                  </a:extLst>
                </a:hlinkClick>
              </a:rPr>
              <a:t>The bucket list for involved citizens</a:t>
            </a:r>
            <a:endParaRPr lang="en-IE" dirty="0">
              <a:solidFill>
                <a:schemeClr val="bg2"/>
              </a:solidFill>
            </a:endParaRPr>
          </a:p>
        </p:txBody>
      </p:sp>
      <p:sp>
        <p:nvSpPr>
          <p:cNvPr id="10" name="Text Placeholder 10">
            <a:extLst>
              <a:ext uri="{FF2B5EF4-FFF2-40B4-BE49-F238E27FC236}">
                <a16:creationId xmlns:a16="http://schemas.microsoft.com/office/drawing/2014/main" id="{C5A77547-FDB6-0941-2C28-E57543894E89}"/>
              </a:ext>
            </a:extLst>
          </p:cNvPr>
          <p:cNvSpPr>
            <a:spLocks noGrp="1"/>
          </p:cNvSpPr>
          <p:nvPr>
            <p:ph type="body" sz="quarter" idx="16"/>
          </p:nvPr>
        </p:nvSpPr>
        <p:spPr>
          <a:xfrm>
            <a:off x="1708126" y="130629"/>
            <a:ext cx="4716425" cy="1177731"/>
          </a:xfrm>
        </p:spPr>
        <p:txBody>
          <a:bodyPr>
            <a:normAutofit fontScale="92500"/>
          </a:bodyPr>
          <a:lstStyle/>
          <a:p>
            <a:r>
              <a:rPr lang="en-US" b="1" dirty="0">
                <a:solidFill>
                  <a:srgbClr val="FFFFFF"/>
                </a:solidFill>
                <a:effectLst/>
              </a:rPr>
              <a:t>3. Die Bucket List für </a:t>
            </a:r>
            <a:r>
              <a:rPr lang="en-US" b="1" dirty="0" err="1">
                <a:solidFill>
                  <a:srgbClr val="FFFFFF"/>
                </a:solidFill>
                <a:effectLst/>
              </a:rPr>
              <a:t>engagierte</a:t>
            </a:r>
            <a:r>
              <a:rPr lang="en-US" b="1" dirty="0">
                <a:solidFill>
                  <a:srgbClr val="FFFFFF"/>
                </a:solidFill>
                <a:effectLst/>
              </a:rPr>
              <a:t> </a:t>
            </a:r>
            <a:r>
              <a:rPr lang="en-US" b="1" dirty="0" err="1">
                <a:solidFill>
                  <a:srgbClr val="FFFFFF"/>
                </a:solidFill>
                <a:effectLst/>
              </a:rPr>
              <a:t>Bürger</a:t>
            </a:r>
            <a:r>
              <a:rPr lang="en-US" b="1" dirty="0">
                <a:solidFill>
                  <a:srgbClr val="FFFFFF"/>
                </a:solidFill>
                <a:effectLst/>
              </a:rPr>
              <a:t>*</a:t>
            </a:r>
            <a:r>
              <a:rPr lang="en-US" b="1" dirty="0" err="1">
                <a:solidFill>
                  <a:srgbClr val="FFFFFF"/>
                </a:solidFill>
                <a:effectLst/>
              </a:rPr>
              <a:t>innen</a:t>
            </a:r>
            <a:endParaRPr lang="en-US" b="1" dirty="0">
              <a:solidFill>
                <a:srgbClr val="FFFFFF"/>
              </a:solidFill>
              <a:effectLst/>
            </a:endParaRPr>
          </a:p>
          <a:p>
            <a:endParaRPr lang="en-IE" dirty="0"/>
          </a:p>
        </p:txBody>
      </p:sp>
    </p:spTree>
    <p:extLst>
      <p:ext uri="{BB962C8B-B14F-4D97-AF65-F5344CB8AC3E}">
        <p14:creationId xmlns:p14="http://schemas.microsoft.com/office/powerpoint/2010/main" val="224547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F3189F0-EE6A-48E0-929B-7563B9A0FBFD}"/>
              </a:ext>
            </a:extLst>
          </p:cNvPr>
          <p:cNvSpPr>
            <a:spLocks noGrp="1"/>
          </p:cNvSpPr>
          <p:nvPr>
            <p:ph type="body" sz="quarter" idx="18"/>
          </p:nvPr>
        </p:nvSpPr>
        <p:spPr/>
        <p:txBody>
          <a:bodyPr>
            <a:normAutofit/>
          </a:bodyPr>
          <a:lstStyle/>
          <a:p>
            <a:pPr marL="0"/>
            <a:r>
              <a:rPr lang="en-US" dirty="0" err="1"/>
              <a:t>Werfen</a:t>
            </a:r>
            <a:r>
              <a:rPr lang="en-US" dirty="0"/>
              <a:t> Sie </a:t>
            </a:r>
            <a:r>
              <a:rPr lang="en-US" dirty="0" err="1"/>
              <a:t>einen</a:t>
            </a:r>
            <a:r>
              <a:rPr lang="en-US" dirty="0"/>
              <a:t> </a:t>
            </a:r>
            <a:r>
              <a:rPr lang="en-US" dirty="0" err="1"/>
              <a:t>Blick</a:t>
            </a:r>
            <a:r>
              <a:rPr lang="en-US" dirty="0"/>
              <a:t> auf die </a:t>
            </a:r>
            <a:r>
              <a:rPr lang="en-US" dirty="0" err="1"/>
              <a:t>Fallstudien</a:t>
            </a:r>
            <a:r>
              <a:rPr lang="en-US" dirty="0"/>
              <a:t> </a:t>
            </a:r>
            <a:r>
              <a:rPr lang="en-US" dirty="0" err="1"/>
              <a:t>zu</a:t>
            </a:r>
            <a:r>
              <a:rPr lang="en-US" dirty="0"/>
              <a:t> </a:t>
            </a:r>
            <a:r>
              <a:rPr lang="en-US" dirty="0" err="1"/>
              <a:t>Aktivitäten</a:t>
            </a:r>
            <a:r>
              <a:rPr lang="en-US" dirty="0"/>
              <a:t> des </a:t>
            </a:r>
            <a:r>
              <a:rPr lang="en-US" dirty="0" err="1"/>
              <a:t>digitalen</a:t>
            </a:r>
            <a:r>
              <a:rPr lang="en-US" dirty="0"/>
              <a:t> </a:t>
            </a:r>
            <a:r>
              <a:rPr lang="en-US" dirty="0" err="1"/>
              <a:t>studentischen</a:t>
            </a:r>
            <a:r>
              <a:rPr lang="en-US" dirty="0"/>
              <a:t> Engagements, die </a:t>
            </a:r>
            <a:r>
              <a:rPr lang="en-US" dirty="0" err="1"/>
              <a:t>im</a:t>
            </a:r>
            <a:r>
              <a:rPr lang="en-US" dirty="0"/>
              <a:t> </a:t>
            </a:r>
            <a:r>
              <a:rPr lang="en-US" dirty="0" err="1"/>
              <a:t>Projekt</a:t>
            </a:r>
            <a:r>
              <a:rPr lang="en-US" dirty="0"/>
              <a:t> </a:t>
            </a:r>
            <a:r>
              <a:rPr lang="en-US" i="1" dirty="0"/>
              <a:t>Students as Digital Civic Engagers </a:t>
            </a:r>
            <a:r>
              <a:rPr lang="en-US" dirty="0" err="1"/>
              <a:t>erhoben</a:t>
            </a:r>
            <a:r>
              <a:rPr lang="en-US" dirty="0"/>
              <a:t> </a:t>
            </a:r>
            <a:r>
              <a:rPr lang="en-US" dirty="0" err="1"/>
              <a:t>wurden</a:t>
            </a:r>
            <a:r>
              <a:rPr lang="en-US" i="1" dirty="0"/>
              <a:t>. </a:t>
            </a:r>
            <a:r>
              <a:rPr lang="en-US" dirty="0"/>
              <a:t>Sie </a:t>
            </a:r>
            <a:r>
              <a:rPr lang="en-US" dirty="0" err="1"/>
              <a:t>werden</a:t>
            </a:r>
            <a:r>
              <a:rPr lang="en-US" dirty="0"/>
              <a:t> </a:t>
            </a:r>
            <a:r>
              <a:rPr lang="en-US" dirty="0" err="1"/>
              <a:t>im</a:t>
            </a:r>
            <a:r>
              <a:rPr lang="en-US" dirty="0"/>
              <a:t> </a:t>
            </a:r>
            <a:r>
              <a:rPr lang="en-US" dirty="0" err="1"/>
              <a:t>Handbuch</a:t>
            </a:r>
            <a:r>
              <a:rPr lang="en-US" dirty="0"/>
              <a:t> </a:t>
            </a:r>
            <a:r>
              <a:rPr lang="en-US" dirty="0" err="1"/>
              <a:t>zu</a:t>
            </a:r>
            <a:r>
              <a:rPr lang="en-US" dirty="0"/>
              <a:t> </a:t>
            </a:r>
            <a:r>
              <a:rPr lang="en-US" dirty="0" err="1"/>
              <a:t>digitalem</a:t>
            </a:r>
            <a:r>
              <a:rPr lang="en-US" dirty="0"/>
              <a:t> </a:t>
            </a:r>
            <a:r>
              <a:rPr lang="en-US" dirty="0" err="1"/>
              <a:t>studentischem</a:t>
            </a:r>
            <a:r>
              <a:rPr lang="en-US" dirty="0"/>
              <a:t> Engagement </a:t>
            </a:r>
            <a:r>
              <a:rPr lang="en-US" dirty="0" err="1"/>
              <a:t>beschrieben</a:t>
            </a:r>
            <a:r>
              <a:rPr lang="en-US" dirty="0"/>
              <a:t>.</a:t>
            </a:r>
          </a:p>
          <a:p>
            <a:pPr marL="0"/>
            <a:r>
              <a:rPr lang="de-DE" dirty="0">
                <a:solidFill>
                  <a:schemeClr val="bg2"/>
                </a:solidFill>
                <a:hlinkClick r:id="rId2">
                  <a:extLst>
                    <a:ext uri="{A12FA001-AC4F-418D-AE19-62706E023703}">
                      <ahyp:hlinkClr xmlns:ahyp="http://schemas.microsoft.com/office/drawing/2018/hyperlinkcolor" val="tx"/>
                    </a:ext>
                  </a:extLst>
                </a:hlinkClick>
              </a:rPr>
              <a:t>Handbuch zu digitalem studentischem Engagement</a:t>
            </a:r>
            <a:endParaRPr lang="en-IE" dirty="0">
              <a:solidFill>
                <a:schemeClr val="bg2"/>
              </a:solidFill>
            </a:endParaRPr>
          </a:p>
        </p:txBody>
      </p:sp>
      <p:sp>
        <p:nvSpPr>
          <p:cNvPr id="9" name="Text Placeholder 8">
            <a:extLst>
              <a:ext uri="{FF2B5EF4-FFF2-40B4-BE49-F238E27FC236}">
                <a16:creationId xmlns:a16="http://schemas.microsoft.com/office/drawing/2014/main" id="{52E8CAD5-4BC3-4295-B286-7FD6AB37A39C}"/>
              </a:ext>
            </a:extLst>
          </p:cNvPr>
          <p:cNvSpPr>
            <a:spLocks noGrp="1"/>
          </p:cNvSpPr>
          <p:nvPr>
            <p:ph type="body" sz="quarter" idx="16"/>
          </p:nvPr>
        </p:nvSpPr>
        <p:spPr>
          <a:xfrm>
            <a:off x="693812" y="378208"/>
            <a:ext cx="5361286" cy="865964"/>
          </a:xfrm>
        </p:spPr>
        <p:txBody>
          <a:bodyPr>
            <a:noAutofit/>
          </a:bodyPr>
          <a:lstStyle/>
          <a:p>
            <a:r>
              <a:rPr lang="en-US" dirty="0"/>
              <a:t>GOOD-PRACTICE-BEISPIELE</a:t>
            </a:r>
            <a:endParaRPr lang="en-IE" dirty="0"/>
          </a:p>
        </p:txBody>
      </p:sp>
      <p:pic>
        <p:nvPicPr>
          <p:cNvPr id="11" name="Picture Placeholder 10">
            <a:extLst>
              <a:ext uri="{FF2B5EF4-FFF2-40B4-BE49-F238E27FC236}">
                <a16:creationId xmlns:a16="http://schemas.microsoft.com/office/drawing/2014/main" id="{8B00093E-5FF3-4EC2-8A45-14D1F0468C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2385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6A23C5D-30D1-4FBE-A123-237D119092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59E1557E-A114-45D1-B3B9-40FC06B1BE71}"/>
              </a:ext>
            </a:extLst>
          </p:cNvPr>
          <p:cNvSpPr>
            <a:spLocks noGrp="1"/>
          </p:cNvSpPr>
          <p:nvPr>
            <p:ph type="body" sz="quarter" idx="18"/>
          </p:nvPr>
        </p:nvSpPr>
        <p:spPr>
          <a:xfrm>
            <a:off x="1504681" y="1546855"/>
            <a:ext cx="5184351" cy="5426765"/>
          </a:xfrm>
        </p:spPr>
        <p:txBody>
          <a:bodyPr>
            <a:normAutofit fontScale="85000" lnSpcReduction="10000"/>
          </a:bodyPr>
          <a:lstStyle/>
          <a:p>
            <a:r>
              <a:rPr lang="de-AT" dirty="0"/>
              <a:t>Der </a:t>
            </a:r>
            <a:r>
              <a:rPr lang="de-AT" b="1" dirty="0"/>
              <a:t>Kurs zum bürgerschaftlichen und interkulturellen Engagement der Universität Belgrad </a:t>
            </a:r>
            <a:r>
              <a:rPr lang="de-AT" dirty="0"/>
              <a:t>umfasst eine optional wählbare Lehrveranstaltung mit dem Titel </a:t>
            </a:r>
            <a:r>
              <a:rPr lang="de-AT" i="1" dirty="0"/>
              <a:t>"Methods </a:t>
            </a:r>
            <a:r>
              <a:rPr lang="de-AT" i="1" dirty="0" err="1"/>
              <a:t>of</a:t>
            </a:r>
            <a:r>
              <a:rPr lang="de-AT" i="1" dirty="0"/>
              <a:t> Civic and </a:t>
            </a:r>
            <a:r>
              <a:rPr lang="de-AT" i="1" dirty="0" err="1"/>
              <a:t>Intercultural</a:t>
            </a:r>
            <a:r>
              <a:rPr lang="de-AT" i="1" dirty="0"/>
              <a:t> Adult Education" </a:t>
            </a:r>
            <a:r>
              <a:rPr lang="de-AT" dirty="0"/>
              <a:t>(Methoden der politischen und interkulturellen Erwachsenenbildung), die am Institut für Pädagogik und Andragogik der Universität Belgrad für Bachelor-Studierende angeboten wurde. Zentraler Inhalt der Lehrveranstaltung war, die Prinzipien der prozessorientierten Kunst zu nutzen, um das Thema politischer und interkultureller Bildung zu erkunden. Die Studierenden sollten die Lehrveranstaltung an der Universität besuchen und verschiedene Formen von Interventionen und Aktionen in der Stadt durchführen. Die Idee war, dass sich die Studierenden in den lokalen Gemeinschaften einbringen, indem sie zuvor deren soziale Probleme erfassen und sich mit bereits bestehenden Initiativen vertraut machen.</a:t>
            </a:r>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636923" y="228601"/>
            <a:ext cx="4919869" cy="998316"/>
          </a:xfrm>
        </p:spPr>
        <p:txBody>
          <a:bodyPr>
            <a:normAutofit lnSpcReduction="10000"/>
          </a:bodyPr>
          <a:lstStyle/>
          <a:p>
            <a:r>
              <a:rPr lang="en-US" sz="2400" b="1" dirty="0" err="1"/>
              <a:t>Kurs</a:t>
            </a:r>
            <a:r>
              <a:rPr lang="en-US" sz="2400" b="1" dirty="0"/>
              <a:t> </a:t>
            </a:r>
            <a:r>
              <a:rPr lang="en-US" sz="2400" b="1" dirty="0" err="1"/>
              <a:t>zum</a:t>
            </a:r>
            <a:r>
              <a:rPr lang="en-US" sz="2400" b="1" dirty="0"/>
              <a:t> </a:t>
            </a:r>
            <a:r>
              <a:rPr lang="en-US" sz="2400" b="1" dirty="0" err="1"/>
              <a:t>bürgerschaftlichen</a:t>
            </a:r>
            <a:r>
              <a:rPr lang="en-US" sz="2400" b="1" dirty="0"/>
              <a:t> und </a:t>
            </a:r>
            <a:r>
              <a:rPr lang="en-US" sz="2400" b="1" dirty="0" err="1"/>
              <a:t>interkulturellen</a:t>
            </a:r>
            <a:r>
              <a:rPr lang="en-US" sz="2400" b="1" dirty="0"/>
              <a:t> Engagement der Universität </a:t>
            </a:r>
            <a:r>
              <a:rPr lang="en-US" sz="2400" b="1" dirty="0" err="1"/>
              <a:t>Belgrad</a:t>
            </a:r>
            <a:r>
              <a:rPr lang="en-US" sz="2400" b="1" dirty="0"/>
              <a:t> </a:t>
            </a:r>
            <a:r>
              <a:rPr lang="en-US" sz="2400" b="1" i="1" dirty="0"/>
              <a:t>(</a:t>
            </a:r>
            <a:r>
              <a:rPr lang="en-US" sz="2400" b="1" i="1" dirty="0" err="1"/>
              <a:t>Serbien</a:t>
            </a:r>
            <a:r>
              <a:rPr lang="en-US" sz="2400" b="1" i="1" dirty="0"/>
              <a:t>)</a:t>
            </a:r>
            <a:endParaRPr lang="en-IE" sz="2400" b="1" i="1" dirty="0"/>
          </a:p>
        </p:txBody>
      </p:sp>
      <p:sp>
        <p:nvSpPr>
          <p:cNvPr id="7" name="TextBox 6">
            <a:extLst>
              <a:ext uri="{FF2B5EF4-FFF2-40B4-BE49-F238E27FC236}">
                <a16:creationId xmlns:a16="http://schemas.microsoft.com/office/drawing/2014/main" id="{4A99B3EC-82E5-461A-ADC1-12FF48C294D5}"/>
              </a:ext>
            </a:extLst>
          </p:cNvPr>
          <p:cNvSpPr txBox="1"/>
          <p:nvPr/>
        </p:nvSpPr>
        <p:spPr>
          <a:xfrm rot="16200000">
            <a:off x="-2011797" y="2246614"/>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201460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E1557E-A114-45D1-B3B9-40FC06B1BE71}"/>
              </a:ext>
            </a:extLst>
          </p:cNvPr>
          <p:cNvSpPr>
            <a:spLocks noGrp="1"/>
          </p:cNvSpPr>
          <p:nvPr>
            <p:ph type="body" sz="quarter" idx="18"/>
          </p:nvPr>
        </p:nvSpPr>
        <p:spPr>
          <a:xfrm>
            <a:off x="1404257" y="1567695"/>
            <a:ext cx="5447805" cy="5604069"/>
          </a:xfrm>
        </p:spPr>
        <p:txBody>
          <a:bodyPr>
            <a:noAutofit/>
          </a:bodyPr>
          <a:lstStyle/>
          <a:p>
            <a:r>
              <a:rPr lang="en-US" sz="2200" dirty="0" err="1"/>
              <a:t>Durch</a:t>
            </a:r>
            <a:r>
              <a:rPr lang="en-US" sz="2200" dirty="0"/>
              <a:t> den </a:t>
            </a:r>
            <a:r>
              <a:rPr lang="en-US" sz="2200" dirty="0" err="1"/>
              <a:t>Ausbruch</a:t>
            </a:r>
            <a:r>
              <a:rPr lang="en-US" sz="2200" dirty="0"/>
              <a:t> der COVID-19-Pandemie </a:t>
            </a:r>
            <a:r>
              <a:rPr lang="en-US" sz="2200" dirty="0" err="1"/>
              <a:t>veränderten</a:t>
            </a:r>
            <a:r>
              <a:rPr lang="en-US" sz="2200" dirty="0"/>
              <a:t> </a:t>
            </a:r>
            <a:r>
              <a:rPr lang="en-US" sz="2200" dirty="0" err="1"/>
              <a:t>sich</a:t>
            </a:r>
            <a:r>
              <a:rPr lang="en-US" sz="2200" dirty="0"/>
              <a:t> die </a:t>
            </a:r>
            <a:r>
              <a:rPr lang="en-US" sz="2200" dirty="0" err="1"/>
              <a:t>geplanten</a:t>
            </a:r>
            <a:r>
              <a:rPr lang="en-US" sz="2200" dirty="0"/>
              <a:t> </a:t>
            </a:r>
            <a:r>
              <a:rPr lang="en-US" sz="2200" dirty="0" err="1"/>
              <a:t>Tätigkeiten</a:t>
            </a:r>
            <a:r>
              <a:rPr lang="en-US" sz="2200" dirty="0"/>
              <a:t> der </a:t>
            </a:r>
            <a:r>
              <a:rPr lang="en-US" sz="2200" dirty="0" err="1"/>
              <a:t>Studierenden</a:t>
            </a:r>
            <a:r>
              <a:rPr lang="en-US" sz="2200" dirty="0"/>
              <a:t> und </a:t>
            </a:r>
            <a:r>
              <a:rPr lang="en-US" sz="2200" dirty="0" err="1"/>
              <a:t>digitale</a:t>
            </a:r>
            <a:r>
              <a:rPr lang="en-US" sz="2200" dirty="0"/>
              <a:t> Tools </a:t>
            </a:r>
            <a:r>
              <a:rPr lang="en-US" sz="2200" dirty="0" err="1"/>
              <a:t>kamen</a:t>
            </a:r>
            <a:r>
              <a:rPr lang="en-US" sz="2200" dirty="0"/>
              <a:t> </a:t>
            </a:r>
            <a:r>
              <a:rPr lang="en-US" sz="2200" dirty="0" err="1"/>
              <a:t>zum</a:t>
            </a:r>
            <a:r>
              <a:rPr lang="en-US" sz="2200" dirty="0"/>
              <a:t> </a:t>
            </a:r>
            <a:r>
              <a:rPr lang="en-US" sz="2200" dirty="0" err="1"/>
              <a:t>Einsatz</a:t>
            </a:r>
            <a:r>
              <a:rPr lang="en-US" sz="2200" dirty="0"/>
              <a:t>. Die </a:t>
            </a:r>
            <a:r>
              <a:rPr lang="en-US" sz="2200" dirty="0" err="1"/>
              <a:t>Studierenden</a:t>
            </a:r>
            <a:r>
              <a:rPr lang="en-US" sz="2200" dirty="0"/>
              <a:t> </a:t>
            </a:r>
            <a:r>
              <a:rPr lang="en-US" sz="2200" dirty="0" err="1"/>
              <a:t>beschäftigten</a:t>
            </a:r>
            <a:r>
              <a:rPr lang="en-US" sz="2200" dirty="0"/>
              <a:t> </a:t>
            </a:r>
            <a:r>
              <a:rPr lang="en-US" sz="2200" dirty="0" err="1"/>
              <a:t>sich</a:t>
            </a:r>
            <a:r>
              <a:rPr lang="en-US" sz="2200" dirty="0"/>
              <a:t> </a:t>
            </a:r>
            <a:r>
              <a:rPr lang="en-US" sz="2200" dirty="0" err="1"/>
              <a:t>z.B.</a:t>
            </a:r>
            <a:r>
              <a:rPr lang="en-US" sz="2200" dirty="0"/>
              <a:t> </a:t>
            </a:r>
            <a:r>
              <a:rPr lang="en-US" sz="2200" dirty="0" err="1"/>
              <a:t>mit</a:t>
            </a:r>
            <a:r>
              <a:rPr lang="en-US" sz="2200" dirty="0"/>
              <a:t> dem Thema der </a:t>
            </a:r>
            <a:r>
              <a:rPr lang="en-US" sz="2200" dirty="0" err="1"/>
              <a:t>Sicherheit</a:t>
            </a:r>
            <a:r>
              <a:rPr lang="en-US" sz="2200" dirty="0"/>
              <a:t> von Frauen in der Stadt, </a:t>
            </a:r>
            <a:r>
              <a:rPr lang="en-US" sz="2200" dirty="0" err="1"/>
              <a:t>indem</a:t>
            </a:r>
            <a:r>
              <a:rPr lang="en-US" sz="2200" dirty="0"/>
              <a:t> </a:t>
            </a:r>
            <a:r>
              <a:rPr lang="en-US" sz="2200" dirty="0" err="1"/>
              <a:t>sie</a:t>
            </a:r>
            <a:r>
              <a:rPr lang="en-US" sz="2200" dirty="0"/>
              <a:t> die Stadt </a:t>
            </a:r>
            <a:r>
              <a:rPr lang="en-US" sz="2200" dirty="0" err="1"/>
              <a:t>zu</a:t>
            </a:r>
            <a:r>
              <a:rPr lang="en-US" sz="2200" dirty="0"/>
              <a:t> </a:t>
            </a:r>
            <a:r>
              <a:rPr lang="en-US" sz="2200" dirty="0" err="1"/>
              <a:t>Fuß</a:t>
            </a:r>
            <a:r>
              <a:rPr lang="en-US" sz="2200" dirty="0"/>
              <a:t> </a:t>
            </a:r>
            <a:r>
              <a:rPr lang="en-US" sz="2200" dirty="0" err="1"/>
              <a:t>erkundeten</a:t>
            </a:r>
            <a:r>
              <a:rPr lang="en-US" sz="2200" dirty="0"/>
              <a:t> und </a:t>
            </a:r>
            <a:r>
              <a:rPr lang="en-US" sz="2200" dirty="0" err="1"/>
              <a:t>Fotos</a:t>
            </a:r>
            <a:r>
              <a:rPr lang="en-US" sz="2200" dirty="0"/>
              <a:t> von </a:t>
            </a:r>
            <a:r>
              <a:rPr lang="en-US" sz="2200" dirty="0" err="1"/>
              <a:t>Orten</a:t>
            </a:r>
            <a:r>
              <a:rPr lang="en-US" sz="2200" dirty="0"/>
              <a:t> </a:t>
            </a:r>
            <a:r>
              <a:rPr lang="en-US" sz="2200" dirty="0" err="1"/>
              <a:t>machten</a:t>
            </a:r>
            <a:r>
              <a:rPr lang="en-US" sz="2200" dirty="0"/>
              <a:t>, an </a:t>
            </a:r>
            <a:r>
              <a:rPr lang="en-US" sz="2200" dirty="0" err="1"/>
              <a:t>denen</a:t>
            </a:r>
            <a:r>
              <a:rPr lang="en-US" sz="2200" dirty="0"/>
              <a:t> </a:t>
            </a:r>
            <a:r>
              <a:rPr lang="en-US" sz="2200" dirty="0" err="1"/>
              <a:t>sie</a:t>
            </a:r>
            <a:r>
              <a:rPr lang="en-US" sz="2200" dirty="0"/>
              <a:t> </a:t>
            </a:r>
            <a:r>
              <a:rPr lang="en-US" sz="2200" dirty="0" err="1"/>
              <a:t>sich</a:t>
            </a:r>
            <a:r>
              <a:rPr lang="en-US" sz="2200" dirty="0"/>
              <a:t> </a:t>
            </a:r>
            <a:r>
              <a:rPr lang="en-US" sz="2200" dirty="0" err="1"/>
              <a:t>sicher</a:t>
            </a:r>
            <a:r>
              <a:rPr lang="en-US" sz="2200" dirty="0"/>
              <a:t> </a:t>
            </a:r>
            <a:r>
              <a:rPr lang="en-US" sz="2200" dirty="0" err="1"/>
              <a:t>oder</a:t>
            </a:r>
            <a:r>
              <a:rPr lang="en-US" sz="2200" dirty="0"/>
              <a:t> </a:t>
            </a:r>
            <a:r>
              <a:rPr lang="en-US" sz="2200" dirty="0" err="1"/>
              <a:t>unsicher</a:t>
            </a:r>
            <a:r>
              <a:rPr lang="en-US" sz="2200" dirty="0"/>
              <a:t> </a:t>
            </a:r>
            <a:r>
              <a:rPr lang="en-US" sz="2200" dirty="0" err="1"/>
              <a:t>fühlten</a:t>
            </a:r>
            <a:r>
              <a:rPr lang="en-US" sz="2200" dirty="0"/>
              <a:t>. </a:t>
            </a:r>
            <a:r>
              <a:rPr lang="en-US" sz="2200" dirty="0" err="1"/>
              <a:t>Im</a:t>
            </a:r>
            <a:r>
              <a:rPr lang="en-US" sz="2200" dirty="0"/>
              <a:t> Anschluss </a:t>
            </a:r>
            <a:r>
              <a:rPr lang="en-US" sz="2200" dirty="0" err="1"/>
              <a:t>daran</a:t>
            </a:r>
            <a:r>
              <a:rPr lang="en-US" sz="2200" dirty="0"/>
              <a:t> </a:t>
            </a:r>
            <a:r>
              <a:rPr lang="en-US" sz="2200" dirty="0" err="1"/>
              <a:t>erstellten</a:t>
            </a:r>
            <a:r>
              <a:rPr lang="en-US" sz="2200" dirty="0"/>
              <a:t> </a:t>
            </a:r>
            <a:r>
              <a:rPr lang="en-US" sz="2200" dirty="0" err="1"/>
              <a:t>sie</a:t>
            </a:r>
            <a:r>
              <a:rPr lang="en-US" sz="2200" dirty="0"/>
              <a:t> </a:t>
            </a:r>
            <a:r>
              <a:rPr lang="en-US" sz="2200" dirty="0" err="1"/>
              <a:t>eine</a:t>
            </a:r>
            <a:r>
              <a:rPr lang="en-US" sz="2200" dirty="0"/>
              <a:t> </a:t>
            </a:r>
            <a:r>
              <a:rPr lang="en-US" sz="2200" dirty="0" err="1"/>
              <a:t>digitale</a:t>
            </a:r>
            <a:r>
              <a:rPr lang="en-US" sz="2200" dirty="0"/>
              <a:t> </a:t>
            </a:r>
            <a:r>
              <a:rPr lang="en-US" sz="2200" dirty="0" err="1"/>
              <a:t>Landkarte</a:t>
            </a:r>
            <a:r>
              <a:rPr lang="en-US" sz="2200" dirty="0"/>
              <a:t> der Stadt (</a:t>
            </a:r>
            <a:r>
              <a:rPr lang="en-US" sz="2200" dirty="0" err="1"/>
              <a:t>mithilfe</a:t>
            </a:r>
            <a:r>
              <a:rPr lang="en-US" sz="2200" dirty="0"/>
              <a:t> des Tools </a:t>
            </a:r>
            <a:r>
              <a:rPr lang="en-US" sz="2200" dirty="0" err="1"/>
              <a:t>Milanote</a:t>
            </a:r>
            <a:r>
              <a:rPr lang="en-US" sz="2200" dirty="0"/>
              <a:t>), in der die </a:t>
            </a:r>
            <a:r>
              <a:rPr lang="en-US" sz="2200" dirty="0" err="1"/>
              <a:t>sicheren</a:t>
            </a:r>
            <a:r>
              <a:rPr lang="en-US" sz="2200" dirty="0"/>
              <a:t> und </a:t>
            </a:r>
            <a:r>
              <a:rPr lang="en-US" sz="2200" dirty="0" err="1"/>
              <a:t>weniger</a:t>
            </a:r>
            <a:r>
              <a:rPr lang="en-US" sz="2200" dirty="0"/>
              <a:t> </a:t>
            </a:r>
            <a:r>
              <a:rPr lang="en-US" sz="2200" dirty="0" err="1"/>
              <a:t>sicheren</a:t>
            </a:r>
            <a:r>
              <a:rPr lang="en-US" sz="2200" dirty="0"/>
              <a:t> </a:t>
            </a:r>
            <a:r>
              <a:rPr lang="en-US" sz="2200" dirty="0" err="1"/>
              <a:t>Orte</a:t>
            </a:r>
            <a:r>
              <a:rPr lang="en-US" sz="2200" dirty="0"/>
              <a:t> </a:t>
            </a:r>
            <a:r>
              <a:rPr lang="en-US" sz="2200" dirty="0" err="1"/>
              <a:t>abgebildet</a:t>
            </a:r>
            <a:r>
              <a:rPr lang="en-US" sz="2200" dirty="0"/>
              <a:t> </a:t>
            </a:r>
            <a:r>
              <a:rPr lang="en-US" sz="2200" dirty="0" err="1"/>
              <a:t>waren</a:t>
            </a:r>
            <a:r>
              <a:rPr lang="en-US" sz="2200" dirty="0"/>
              <a:t>.</a:t>
            </a:r>
          </a:p>
          <a:p>
            <a:pPr marL="0"/>
            <a:endParaRPr lang="en-US" sz="100" dirty="0"/>
          </a:p>
          <a:p>
            <a:pPr marL="0"/>
            <a:endParaRPr lang="en-IE" sz="100" dirty="0">
              <a:highlight>
                <a:srgbClr val="00FFFF"/>
              </a:highlight>
            </a:endParaRPr>
          </a:p>
          <a:p>
            <a:pPr marL="0"/>
            <a:r>
              <a:rPr lang="en-IE" sz="2200" dirty="0">
                <a:solidFill>
                  <a:schemeClr val="bg2"/>
                </a:solidFill>
                <a:hlinkClick r:id="rId2">
                  <a:extLst>
                    <a:ext uri="{A12FA001-AC4F-418D-AE19-62706E023703}">
                      <ahyp:hlinkClr xmlns:ahyp="http://schemas.microsoft.com/office/drawing/2018/hyperlinkcolor" val="tx"/>
                    </a:ext>
                  </a:extLst>
                </a:hlinkClick>
              </a:rPr>
              <a:t>Link </a:t>
            </a:r>
            <a:r>
              <a:rPr lang="en-IE" sz="2200" dirty="0" err="1">
                <a:solidFill>
                  <a:schemeClr val="bg2"/>
                </a:solidFill>
                <a:hlinkClick r:id="rId2">
                  <a:extLst>
                    <a:ext uri="{A12FA001-AC4F-418D-AE19-62706E023703}">
                      <ahyp:hlinkClr xmlns:ahyp="http://schemas.microsoft.com/office/drawing/2018/hyperlinkcolor" val="tx"/>
                    </a:ext>
                  </a:extLst>
                </a:hlinkClick>
              </a:rPr>
              <a:t>zum</a:t>
            </a:r>
            <a:r>
              <a:rPr lang="en-IE" sz="2200" dirty="0">
                <a:solidFill>
                  <a:schemeClr val="bg2"/>
                </a:solidFill>
                <a:hlinkClick r:id="rId2">
                  <a:extLst>
                    <a:ext uri="{A12FA001-AC4F-418D-AE19-62706E023703}">
                      <ahyp:hlinkClr xmlns:ahyp="http://schemas.microsoft.com/office/drawing/2018/hyperlinkcolor" val="tx"/>
                    </a:ext>
                  </a:extLst>
                </a:hlinkClick>
              </a:rPr>
              <a:t> Tool </a:t>
            </a:r>
            <a:r>
              <a:rPr lang="en-IE" sz="2200" dirty="0" err="1">
                <a:solidFill>
                  <a:schemeClr val="bg2"/>
                </a:solidFill>
                <a:hlinkClick r:id="rId2">
                  <a:extLst>
                    <a:ext uri="{A12FA001-AC4F-418D-AE19-62706E023703}">
                      <ahyp:hlinkClr xmlns:ahyp="http://schemas.microsoft.com/office/drawing/2018/hyperlinkcolor" val="tx"/>
                    </a:ext>
                  </a:extLst>
                </a:hlinkClick>
              </a:rPr>
              <a:t>Milanote</a:t>
            </a:r>
            <a:endParaRPr lang="en-IE" sz="2200" dirty="0">
              <a:solidFill>
                <a:schemeClr val="bg2"/>
              </a:solidFill>
            </a:endParaRPr>
          </a:p>
        </p:txBody>
      </p:sp>
      <p:pic>
        <p:nvPicPr>
          <p:cNvPr id="4" name="Picture Placeholder 3">
            <a:extLst>
              <a:ext uri="{FF2B5EF4-FFF2-40B4-BE49-F238E27FC236}">
                <a16:creationId xmlns:a16="http://schemas.microsoft.com/office/drawing/2014/main" id="{FA05C399-CDB8-4980-A408-A64747A758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87993969-ED25-4132-B37C-4010EF6EE7D9}"/>
              </a:ext>
            </a:extLst>
          </p:cNvPr>
          <p:cNvSpPr txBox="1"/>
          <p:nvPr/>
        </p:nvSpPr>
        <p:spPr>
          <a:xfrm rot="16200000">
            <a:off x="-2011797" y="2246614"/>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
        <p:nvSpPr>
          <p:cNvPr id="8" name="Text Placeholder 4">
            <a:extLst>
              <a:ext uri="{FF2B5EF4-FFF2-40B4-BE49-F238E27FC236}">
                <a16:creationId xmlns:a16="http://schemas.microsoft.com/office/drawing/2014/main" id="{7EF27567-0E5F-2E79-DA6B-C268DCA571E3}"/>
              </a:ext>
            </a:extLst>
          </p:cNvPr>
          <p:cNvSpPr>
            <a:spLocks noGrp="1"/>
          </p:cNvSpPr>
          <p:nvPr>
            <p:ph type="body" sz="quarter" idx="16"/>
          </p:nvPr>
        </p:nvSpPr>
        <p:spPr>
          <a:xfrm>
            <a:off x="1636923" y="228601"/>
            <a:ext cx="4919869" cy="998316"/>
          </a:xfrm>
        </p:spPr>
        <p:txBody>
          <a:bodyPr>
            <a:normAutofit lnSpcReduction="10000"/>
          </a:bodyPr>
          <a:lstStyle/>
          <a:p>
            <a:r>
              <a:rPr lang="en-US" sz="2400" b="1" dirty="0" err="1"/>
              <a:t>Kurs</a:t>
            </a:r>
            <a:r>
              <a:rPr lang="en-US" sz="2400" b="1" dirty="0"/>
              <a:t> </a:t>
            </a:r>
            <a:r>
              <a:rPr lang="en-US" sz="2400" b="1" dirty="0" err="1"/>
              <a:t>zum</a:t>
            </a:r>
            <a:r>
              <a:rPr lang="en-US" sz="2400" b="1" dirty="0"/>
              <a:t> </a:t>
            </a:r>
            <a:r>
              <a:rPr lang="en-US" sz="2400" b="1" dirty="0" err="1"/>
              <a:t>bürgerschaftlichen</a:t>
            </a:r>
            <a:r>
              <a:rPr lang="en-US" sz="2400" b="1" dirty="0"/>
              <a:t> und </a:t>
            </a:r>
            <a:r>
              <a:rPr lang="en-US" sz="2400" b="1" dirty="0" err="1"/>
              <a:t>interkulturellen</a:t>
            </a:r>
            <a:r>
              <a:rPr lang="en-US" sz="2400" b="1" dirty="0"/>
              <a:t> Engagement der Universität </a:t>
            </a:r>
            <a:r>
              <a:rPr lang="en-US" sz="2400" b="1" dirty="0" err="1"/>
              <a:t>Belgrad</a:t>
            </a:r>
            <a:r>
              <a:rPr lang="en-US" sz="2400" b="1" dirty="0"/>
              <a:t> </a:t>
            </a:r>
            <a:r>
              <a:rPr lang="en-US" sz="2400" b="1" i="1" dirty="0"/>
              <a:t>(</a:t>
            </a:r>
            <a:r>
              <a:rPr lang="en-US" sz="2400" b="1" i="1" dirty="0" err="1"/>
              <a:t>Serbien</a:t>
            </a:r>
            <a:r>
              <a:rPr lang="en-US" sz="2400" b="1" i="1" dirty="0"/>
              <a:t>)</a:t>
            </a:r>
            <a:endParaRPr lang="en-IE" sz="2400" b="1" i="1" dirty="0"/>
          </a:p>
        </p:txBody>
      </p:sp>
    </p:spTree>
    <p:extLst>
      <p:ext uri="{BB962C8B-B14F-4D97-AF65-F5344CB8AC3E}">
        <p14:creationId xmlns:p14="http://schemas.microsoft.com/office/powerpoint/2010/main" val="44657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C79B4CE-A75A-4EA1-BF7D-3516558E43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2ACE1E5D-5A49-4798-A387-B3DAFC614A12}"/>
              </a:ext>
            </a:extLst>
          </p:cNvPr>
          <p:cNvSpPr>
            <a:spLocks noGrp="1"/>
          </p:cNvSpPr>
          <p:nvPr>
            <p:ph type="body" sz="quarter" idx="18"/>
          </p:nvPr>
        </p:nvSpPr>
        <p:spPr>
          <a:xfrm>
            <a:off x="1458686" y="1371600"/>
            <a:ext cx="5290457" cy="5486400"/>
          </a:xfrm>
        </p:spPr>
        <p:txBody>
          <a:bodyPr>
            <a:normAutofit fontScale="85000" lnSpcReduction="10000"/>
          </a:bodyPr>
          <a:lstStyle/>
          <a:p>
            <a:r>
              <a:rPr lang="de-AT" dirty="0"/>
              <a:t>Das </a:t>
            </a:r>
            <a:r>
              <a:rPr lang="de-AT" b="1" dirty="0"/>
              <a:t>E-Service-Learning Programm der Universidad </a:t>
            </a:r>
            <a:r>
              <a:rPr lang="de-AT" b="1" dirty="0" err="1"/>
              <a:t>Nacional</a:t>
            </a:r>
            <a:r>
              <a:rPr lang="de-AT" b="1" dirty="0"/>
              <a:t> de </a:t>
            </a:r>
            <a:r>
              <a:rPr lang="de-AT" b="1" dirty="0" err="1"/>
              <a:t>Educación</a:t>
            </a:r>
            <a:r>
              <a:rPr lang="de-AT" b="1" dirty="0"/>
              <a:t> a </a:t>
            </a:r>
            <a:r>
              <a:rPr lang="de-AT" b="1" dirty="0" err="1"/>
              <a:t>Distancia</a:t>
            </a:r>
            <a:r>
              <a:rPr lang="de-AT" b="1" dirty="0"/>
              <a:t> </a:t>
            </a:r>
            <a:r>
              <a:rPr lang="de-AT" dirty="0"/>
              <a:t>wurde als Service-Learning-Projekt auf Basis eines virtuellen Studierendenaustauschs konzipiert, in dem Studierende aus Spanien und Afrika beteiligt waren: Studierende der Universidad </a:t>
            </a:r>
            <a:r>
              <a:rPr lang="de-AT" dirty="0" err="1"/>
              <a:t>Nacional</a:t>
            </a:r>
            <a:r>
              <a:rPr lang="de-AT" dirty="0"/>
              <a:t> de </a:t>
            </a:r>
            <a:r>
              <a:rPr lang="de-AT" dirty="0" err="1"/>
              <a:t>Educación</a:t>
            </a:r>
            <a:r>
              <a:rPr lang="de-AT" dirty="0"/>
              <a:t> a </a:t>
            </a:r>
            <a:r>
              <a:rPr lang="de-AT" dirty="0" err="1"/>
              <a:t>Distancia</a:t>
            </a:r>
            <a:r>
              <a:rPr lang="de-AT" dirty="0"/>
              <a:t> (UNED), die Sozialpädagogik studierten, und Studierende der Ecole Normale Supérieure (ENS) von Porto Novo in Benin, die die Ausbildung zur Spanischlehrer*in absolvierten. Das Programm zielte darauf ab, die spanischen Sprachkompetenzen der Studierenden aus Benin zu verbessern, da diese keine Möglichkeit (z.B. durch Stipendien und Beihilfen) hatten, in spanischsprachige Länder zu reisen. Zugleich sollte das Programm den Studierenden aus Spanien die Möglichkeit geben, ein erweitertes Verständnis für andere Lehr- und Lernkulturen zu gewinnen und aus erster Hand über verschiedene Unterrichtsmethoden zu erfahren.</a:t>
            </a:r>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458685" y="228601"/>
            <a:ext cx="5290457" cy="998316"/>
          </a:xfrm>
        </p:spPr>
        <p:txBody>
          <a:bodyPr>
            <a:normAutofit fontScale="70000" lnSpcReduction="20000"/>
          </a:bodyPr>
          <a:lstStyle/>
          <a:p>
            <a:r>
              <a:rPr lang="en-GB" b="1" dirty="0"/>
              <a:t>E-Service-Learning </a:t>
            </a:r>
            <a:r>
              <a:rPr lang="en-GB" b="1" dirty="0" err="1"/>
              <a:t>Programm</a:t>
            </a:r>
            <a:r>
              <a:rPr lang="en-GB" b="1" dirty="0"/>
              <a:t> der Universidad Nacional de </a:t>
            </a:r>
            <a:r>
              <a:rPr lang="en-GB" b="1" dirty="0" err="1"/>
              <a:t>Educación</a:t>
            </a:r>
            <a:r>
              <a:rPr lang="en-GB" b="1" dirty="0"/>
              <a:t> a </a:t>
            </a:r>
            <a:r>
              <a:rPr lang="en-GB" b="1" dirty="0" err="1"/>
              <a:t>Distancia</a:t>
            </a:r>
            <a:r>
              <a:rPr lang="en-IE" b="1" dirty="0"/>
              <a:t> </a:t>
            </a:r>
            <a:r>
              <a:rPr lang="en-IE" b="1" i="1" dirty="0"/>
              <a:t>(</a:t>
            </a:r>
            <a:r>
              <a:rPr lang="en-IE" b="1" i="1" dirty="0" err="1"/>
              <a:t>Spanien</a:t>
            </a:r>
            <a:r>
              <a:rPr lang="en-IE" b="1" i="1" dirty="0"/>
              <a:t>)</a:t>
            </a:r>
            <a:endParaRPr lang="de-AT" i="1" dirty="0"/>
          </a:p>
        </p:txBody>
      </p:sp>
      <p:sp>
        <p:nvSpPr>
          <p:cNvPr id="6" name="TextBox 5">
            <a:extLst>
              <a:ext uri="{FF2B5EF4-FFF2-40B4-BE49-F238E27FC236}">
                <a16:creationId xmlns:a16="http://schemas.microsoft.com/office/drawing/2014/main" id="{67DEE85A-B7FC-4E30-AA8A-48DE0A576DE4}"/>
              </a:ext>
            </a:extLst>
          </p:cNvPr>
          <p:cNvSpPr txBox="1"/>
          <p:nvPr/>
        </p:nvSpPr>
        <p:spPr>
          <a:xfrm rot="16200000">
            <a:off x="-2011797" y="2246614"/>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184913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EEBB72-12ED-4036-9A3A-8298CD92B332}"/>
              </a:ext>
            </a:extLst>
          </p:cNvPr>
          <p:cNvSpPr>
            <a:spLocks noGrp="1"/>
          </p:cNvSpPr>
          <p:nvPr>
            <p:ph type="body" sz="quarter" idx="15"/>
          </p:nvPr>
        </p:nvSpPr>
        <p:spPr/>
        <p:txBody>
          <a:bodyPr/>
          <a:lstStyle/>
          <a:p>
            <a:endParaRPr lang="en-IE"/>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32998" y="1671498"/>
            <a:ext cx="4306395" cy="3515004"/>
          </a:xfrm>
        </p:spPr>
        <p:txBody>
          <a:bodyPr>
            <a:normAutofit fontScale="92500" lnSpcReduction="20000"/>
          </a:bodyPr>
          <a:lstStyle/>
          <a:p>
            <a:r>
              <a:rPr lang="de-AT" dirty="0"/>
              <a:t>	Modul 2 nimmt die Herausforderungen in den Blick, die sich für Studierende stellen, wenn sie sich an Aktivitäten des digitalen studentischen Engagements beteiligen. Die Studierenden lernen verschiedene Beispiele und Möglichkeiten für die Initiierung von Aktivitäten des digitalen studentischen Engagements kennen und setzen sich mit den Kompetenzen auseinander, die sie dabei erwerben können</a:t>
            </a:r>
            <a:r>
              <a:rPr lang="en-US" dirty="0"/>
              <a:t>. </a:t>
            </a: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 2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a:xfrm>
            <a:off x="7215861" y="397788"/>
            <a:ext cx="4465067" cy="822373"/>
          </a:xfrm>
        </p:spPr>
        <p:txBody>
          <a:bodyPr/>
          <a:lstStyle/>
          <a:p>
            <a:r>
              <a:rPr lang="en-US" dirty="0" err="1"/>
              <a:t>Praxisprobleme</a:t>
            </a:r>
            <a:r>
              <a:rPr lang="en-US" dirty="0"/>
              <a:t> </a:t>
            </a:r>
            <a:r>
              <a:rPr lang="en-US" dirty="0" err="1"/>
              <a:t>lösen</a:t>
            </a:r>
            <a:r>
              <a:rPr lang="en-US" dirty="0"/>
              <a:t>: </a:t>
            </a:r>
            <a:r>
              <a:rPr lang="en-US" dirty="0" err="1"/>
              <a:t>Lokale</a:t>
            </a:r>
            <a:r>
              <a:rPr lang="en-US" dirty="0"/>
              <a:t> </a:t>
            </a:r>
            <a:r>
              <a:rPr lang="en-US" dirty="0" err="1"/>
              <a:t>Bedürfnislagen</a:t>
            </a:r>
            <a:r>
              <a:rPr lang="en-US" dirty="0"/>
              <a:t> und </a:t>
            </a:r>
            <a:r>
              <a:rPr lang="en-US" dirty="0" err="1"/>
              <a:t>globale</a:t>
            </a:r>
            <a:r>
              <a:rPr lang="en-US" dirty="0"/>
              <a:t> </a:t>
            </a:r>
            <a:r>
              <a:rPr lang="en-US" dirty="0" err="1"/>
              <a:t>Herausforderungen</a:t>
            </a:r>
            <a:r>
              <a:rPr lang="en-US" dirty="0"/>
              <a:t> </a:t>
            </a:r>
          </a:p>
        </p:txBody>
      </p:sp>
      <p:sp>
        <p:nvSpPr>
          <p:cNvPr id="4" name="Text Placeholder 3">
            <a:extLst>
              <a:ext uri="{FF2B5EF4-FFF2-40B4-BE49-F238E27FC236}">
                <a16:creationId xmlns:a16="http://schemas.microsoft.com/office/drawing/2014/main" id="{17798898-9D5A-460F-BFD9-1F4B5A7F6E7F}"/>
              </a:ext>
            </a:extLst>
          </p:cNvPr>
          <p:cNvSpPr>
            <a:spLocks noGrp="1"/>
          </p:cNvSpPr>
          <p:nvPr>
            <p:ph type="body" sz="quarter" idx="19"/>
          </p:nvPr>
        </p:nvSpPr>
        <p:spPr/>
        <p:txBody>
          <a:bodyPr/>
          <a:lstStyle/>
          <a:p>
            <a:endParaRPr lang="en-IE"/>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15861" y="1682357"/>
            <a:ext cx="4465067" cy="822373"/>
          </a:xfrm>
        </p:spPr>
        <p:txBody>
          <a:bodyPr/>
          <a:lstStyle/>
          <a:p>
            <a:r>
              <a:rPr lang="en-GB" dirty="0" err="1"/>
              <a:t>Unterstützung</a:t>
            </a:r>
            <a:r>
              <a:rPr lang="en-GB" dirty="0"/>
              <a:t> von </a:t>
            </a:r>
            <a:r>
              <a:rPr lang="en-GB" dirty="0" err="1"/>
              <a:t>Praxispartner</a:t>
            </a:r>
            <a:r>
              <a:rPr lang="en-GB" dirty="0"/>
              <a:t>*</a:t>
            </a:r>
            <a:r>
              <a:rPr lang="en-GB" dirty="0" err="1"/>
              <a:t>innen</a:t>
            </a:r>
            <a:r>
              <a:rPr lang="en-GB" dirty="0"/>
              <a:t> </a:t>
            </a:r>
            <a:r>
              <a:rPr lang="en-GB" dirty="0" err="1"/>
              <a:t>durch</a:t>
            </a:r>
            <a:r>
              <a:rPr lang="en-GB" dirty="0"/>
              <a:t> </a:t>
            </a:r>
            <a:r>
              <a:rPr lang="en-GB" dirty="0" err="1"/>
              <a:t>bürgerschaftliches</a:t>
            </a:r>
            <a:r>
              <a:rPr lang="en-GB" dirty="0"/>
              <a:t> Engagement </a:t>
            </a:r>
          </a:p>
          <a:p>
            <a:endParaRPr lang="en-US" dirty="0"/>
          </a:p>
        </p:txBody>
      </p:sp>
      <p:sp>
        <p:nvSpPr>
          <p:cNvPr id="17" name="Text Placeholder 16">
            <a:extLst>
              <a:ext uri="{FF2B5EF4-FFF2-40B4-BE49-F238E27FC236}">
                <a16:creationId xmlns:a16="http://schemas.microsoft.com/office/drawing/2014/main" id="{42122569-6727-457E-966F-53543E171496}"/>
              </a:ext>
            </a:extLst>
          </p:cNvPr>
          <p:cNvSpPr>
            <a:spLocks noGrp="1"/>
          </p:cNvSpPr>
          <p:nvPr>
            <p:ph type="body" sz="quarter" idx="21"/>
          </p:nvPr>
        </p:nvSpPr>
        <p:spPr/>
        <p:txBody>
          <a:bodyPr/>
          <a:lstStyle/>
          <a:p>
            <a:endParaRPr lang="en-IE"/>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15861" y="2451153"/>
            <a:ext cx="4721035" cy="822373"/>
          </a:xfrm>
        </p:spPr>
        <p:txBody>
          <a:bodyPr/>
          <a:lstStyle/>
          <a:p>
            <a:r>
              <a:rPr lang="en-US" dirty="0"/>
              <a:t>Ein </a:t>
            </a:r>
            <a:r>
              <a:rPr lang="en-US" dirty="0" err="1"/>
              <a:t>Projekt</a:t>
            </a:r>
            <a:r>
              <a:rPr lang="en-US" dirty="0"/>
              <a:t> </a:t>
            </a:r>
            <a:r>
              <a:rPr lang="en-US" dirty="0" err="1"/>
              <a:t>mit</a:t>
            </a:r>
            <a:r>
              <a:rPr lang="en-US" dirty="0"/>
              <a:t> dem Service-Learning Ansatz </a:t>
            </a:r>
            <a:r>
              <a:rPr lang="en-US" dirty="0" err="1"/>
              <a:t>durchführen</a:t>
            </a:r>
            <a:r>
              <a:rPr lang="en-US" dirty="0"/>
              <a:t> </a:t>
            </a:r>
          </a:p>
        </p:txBody>
      </p:sp>
      <p:sp>
        <p:nvSpPr>
          <p:cNvPr id="18" name="Text Placeholder 17">
            <a:extLst>
              <a:ext uri="{FF2B5EF4-FFF2-40B4-BE49-F238E27FC236}">
                <a16:creationId xmlns:a16="http://schemas.microsoft.com/office/drawing/2014/main" id="{64C140E5-33E2-4B0B-9724-1B12E2438EDB}"/>
              </a:ext>
            </a:extLst>
          </p:cNvPr>
          <p:cNvSpPr>
            <a:spLocks noGrp="1"/>
          </p:cNvSpPr>
          <p:nvPr>
            <p:ph type="body" sz="quarter" idx="23"/>
          </p:nvPr>
        </p:nvSpPr>
        <p:spPr/>
        <p:txBody>
          <a:bodyPr/>
          <a:lstStyle/>
          <a:p>
            <a:endParaRPr lang="en-IE"/>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3881" y="3529024"/>
            <a:ext cx="4903855" cy="822373"/>
          </a:xfrm>
        </p:spPr>
        <p:txBody>
          <a:bodyPr/>
          <a:lstStyle/>
          <a:p>
            <a:r>
              <a:rPr lang="en-IE" dirty="0" err="1"/>
              <a:t>Digitales</a:t>
            </a:r>
            <a:r>
              <a:rPr lang="en-IE" dirty="0"/>
              <a:t> </a:t>
            </a:r>
            <a:r>
              <a:rPr lang="en-IE" dirty="0" err="1"/>
              <a:t>studentisches</a:t>
            </a:r>
            <a:r>
              <a:rPr lang="en-IE" dirty="0"/>
              <a:t> Engagement und die </a:t>
            </a:r>
            <a:r>
              <a:rPr lang="en-IE" dirty="0" err="1"/>
              <a:t>Entwicklung</a:t>
            </a:r>
            <a:r>
              <a:rPr lang="en-IE" dirty="0"/>
              <a:t> von </a:t>
            </a:r>
            <a:r>
              <a:rPr lang="en-IE" dirty="0" err="1"/>
              <a:t>digitalen</a:t>
            </a:r>
            <a:r>
              <a:rPr lang="en-IE" dirty="0"/>
              <a:t> und </a:t>
            </a:r>
            <a:r>
              <a:rPr lang="en-IE" dirty="0" err="1"/>
              <a:t>unternehmerischen</a:t>
            </a:r>
            <a:r>
              <a:rPr lang="en-IE" dirty="0"/>
              <a:t> </a:t>
            </a:r>
            <a:r>
              <a:rPr lang="en-IE" dirty="0" err="1"/>
              <a:t>Kompetenzen</a:t>
            </a:r>
            <a:r>
              <a:rPr lang="en-IE" dirty="0"/>
              <a:t> </a:t>
            </a:r>
          </a:p>
        </p:txBody>
      </p:sp>
      <p:sp>
        <p:nvSpPr>
          <p:cNvPr id="19" name="Text Placeholder 18">
            <a:extLst>
              <a:ext uri="{FF2B5EF4-FFF2-40B4-BE49-F238E27FC236}">
                <a16:creationId xmlns:a16="http://schemas.microsoft.com/office/drawing/2014/main" id="{16589E74-EFFC-4583-9344-5B7494DC8503}"/>
              </a:ext>
            </a:extLst>
          </p:cNvPr>
          <p:cNvSpPr>
            <a:spLocks noGrp="1"/>
          </p:cNvSpPr>
          <p:nvPr>
            <p:ph type="body" sz="quarter" idx="25"/>
          </p:nvPr>
        </p:nvSpPr>
        <p:spPr/>
        <p:txBody>
          <a:bodyPr/>
          <a:lstStyle/>
          <a:p>
            <a:endParaRPr lang="en-IE"/>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a:xfrm>
            <a:off x="7215861" y="4567731"/>
            <a:ext cx="4465067" cy="822373"/>
          </a:xfrm>
        </p:spPr>
        <p:txBody>
          <a:bodyPr/>
          <a:lstStyle/>
          <a:p>
            <a:r>
              <a:rPr lang="en-US" dirty="0"/>
              <a:t>Spotlight auf </a:t>
            </a:r>
            <a:r>
              <a:rPr lang="en-US" dirty="0" err="1"/>
              <a:t>Fallstudien</a:t>
            </a:r>
            <a:endParaRPr lang="en-US" dirty="0"/>
          </a:p>
        </p:txBody>
      </p:sp>
      <p:sp>
        <p:nvSpPr>
          <p:cNvPr id="20" name="Text Placeholder 19">
            <a:extLst>
              <a:ext uri="{FF2B5EF4-FFF2-40B4-BE49-F238E27FC236}">
                <a16:creationId xmlns:a16="http://schemas.microsoft.com/office/drawing/2014/main" id="{A91E1393-AD2D-4003-A47B-F9AD1977F0FF}"/>
              </a:ext>
            </a:extLst>
          </p:cNvPr>
          <p:cNvSpPr>
            <a:spLocks noGrp="1"/>
          </p:cNvSpPr>
          <p:nvPr>
            <p:ph type="body" sz="quarter" idx="27"/>
          </p:nvPr>
        </p:nvSpPr>
        <p:spPr/>
        <p:txBody>
          <a:bodyPr/>
          <a:lstStyle/>
          <a:p>
            <a:endParaRPr lang="en-IE"/>
          </a:p>
        </p:txBody>
      </p:sp>
      <p:sp>
        <p:nvSpPr>
          <p:cNvPr id="21" name="Text Placeholder 20">
            <a:extLst>
              <a:ext uri="{FF2B5EF4-FFF2-40B4-BE49-F238E27FC236}">
                <a16:creationId xmlns:a16="http://schemas.microsoft.com/office/drawing/2014/main" id="{196486D4-D364-465D-9032-E26B3E44319F}"/>
              </a:ext>
            </a:extLst>
          </p:cNvPr>
          <p:cNvSpPr>
            <a:spLocks noGrp="1"/>
          </p:cNvSpPr>
          <p:nvPr>
            <p:ph type="body" sz="quarter" idx="28"/>
          </p:nvPr>
        </p:nvSpPr>
        <p:spPr>
          <a:xfrm>
            <a:off x="7213881" y="5608697"/>
            <a:ext cx="4465067" cy="822373"/>
          </a:xfrm>
        </p:spPr>
        <p:txBody>
          <a:bodyPr/>
          <a:lstStyle/>
          <a:p>
            <a:r>
              <a:rPr lang="en-US" dirty="0" err="1"/>
              <a:t>Videolinks</a:t>
            </a:r>
            <a:r>
              <a:rPr lang="en-US" dirty="0"/>
              <a:t> und </a:t>
            </a:r>
            <a:r>
              <a:rPr lang="en-US" dirty="0" err="1"/>
              <a:t>Übungen</a:t>
            </a:r>
            <a:endParaRPr lang="en-IE" dirty="0"/>
          </a:p>
        </p:txBody>
      </p:sp>
      <p:sp>
        <p:nvSpPr>
          <p:cNvPr id="22" name="TextBox 15">
            <a:extLst>
              <a:ext uri="{FF2B5EF4-FFF2-40B4-BE49-F238E27FC236}">
                <a16:creationId xmlns:a16="http://schemas.microsoft.com/office/drawing/2014/main" id="{0F4F4480-3C77-1090-984C-C72255603FB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Dieses </a:t>
            </a:r>
            <a:r>
              <a:rPr lang="en-US" sz="900" dirty="0" err="1">
                <a:solidFill>
                  <a:srgbClr val="002060"/>
                </a:solidFill>
              </a:rPr>
              <a:t>Projekt</a:t>
            </a:r>
            <a:r>
              <a:rPr lang="en-US" sz="900" dirty="0">
                <a:solidFill>
                  <a:srgbClr val="002060"/>
                </a:solidFill>
              </a:rPr>
              <a:t> </a:t>
            </a:r>
            <a:r>
              <a:rPr lang="en-US" sz="900" dirty="0" err="1">
                <a:solidFill>
                  <a:srgbClr val="002060"/>
                </a:solidFill>
              </a:rPr>
              <a:t>wurde</a:t>
            </a:r>
            <a:r>
              <a:rPr lang="en-US" sz="900" dirty="0">
                <a:solidFill>
                  <a:srgbClr val="002060"/>
                </a:solidFill>
              </a:rPr>
              <a:t> </a:t>
            </a:r>
            <a:r>
              <a:rPr lang="en-US" sz="900" dirty="0" err="1">
                <a:solidFill>
                  <a:srgbClr val="002060"/>
                </a:solidFill>
              </a:rPr>
              <a:t>mit</a:t>
            </a:r>
            <a:r>
              <a:rPr lang="en-US" sz="900" dirty="0">
                <a:solidFill>
                  <a:srgbClr val="002060"/>
                </a:solidFill>
              </a:rPr>
              <a:t> </a:t>
            </a:r>
            <a:r>
              <a:rPr lang="en-US" sz="900" dirty="0" err="1">
                <a:solidFill>
                  <a:srgbClr val="002060"/>
                </a:solidFill>
              </a:rPr>
              <a:t>Unterstützung</a:t>
            </a:r>
            <a:r>
              <a:rPr lang="en-US" sz="900" dirty="0">
                <a:solidFill>
                  <a:srgbClr val="002060"/>
                </a:solidFill>
              </a:rPr>
              <a:t> der </a:t>
            </a:r>
            <a:r>
              <a:rPr lang="en-US" sz="900" dirty="0" err="1">
                <a:solidFill>
                  <a:srgbClr val="002060"/>
                </a:solidFill>
              </a:rPr>
              <a:t>Europäischen</a:t>
            </a:r>
            <a:r>
              <a:rPr lang="en-US" sz="900" dirty="0">
                <a:solidFill>
                  <a:srgbClr val="002060"/>
                </a:solidFill>
              </a:rPr>
              <a:t> </a:t>
            </a:r>
            <a:r>
              <a:rPr lang="en-US" sz="900" dirty="0" err="1">
                <a:solidFill>
                  <a:srgbClr val="002060"/>
                </a:solidFill>
              </a:rPr>
              <a:t>Kommission</a:t>
            </a:r>
            <a:r>
              <a:rPr lang="en-US" sz="900" dirty="0">
                <a:solidFill>
                  <a:srgbClr val="002060"/>
                </a:solidFill>
              </a:rPr>
              <a:t> </a:t>
            </a:r>
            <a:r>
              <a:rPr lang="en-US" sz="900" dirty="0" err="1">
                <a:solidFill>
                  <a:srgbClr val="002060"/>
                </a:solidFill>
              </a:rPr>
              <a:t>finanziert</a:t>
            </a:r>
            <a:r>
              <a:rPr lang="en-US" sz="900" dirty="0">
                <a:solidFill>
                  <a:srgbClr val="002060"/>
                </a:solidFill>
              </a:rPr>
              <a:t>. Die </a:t>
            </a:r>
            <a:r>
              <a:rPr lang="en-US" sz="900" dirty="0" err="1">
                <a:solidFill>
                  <a:srgbClr val="002060"/>
                </a:solidFill>
              </a:rPr>
              <a:t>Verantwortung</a:t>
            </a:r>
            <a:r>
              <a:rPr lang="en-US" sz="900" dirty="0">
                <a:solidFill>
                  <a:srgbClr val="002060"/>
                </a:solidFill>
              </a:rPr>
              <a:t> für den </a:t>
            </a:r>
            <a:r>
              <a:rPr lang="en-US" sz="900" dirty="0" err="1">
                <a:solidFill>
                  <a:srgbClr val="002060"/>
                </a:solidFill>
              </a:rPr>
              <a:t>Inhalt</a:t>
            </a:r>
            <a:r>
              <a:rPr lang="en-US" sz="900" dirty="0">
                <a:solidFill>
                  <a:srgbClr val="002060"/>
                </a:solidFill>
              </a:rPr>
              <a:t> </a:t>
            </a:r>
            <a:r>
              <a:rPr lang="en-US" sz="900" dirty="0" err="1">
                <a:solidFill>
                  <a:srgbClr val="002060"/>
                </a:solidFill>
              </a:rPr>
              <a:t>dieser</a:t>
            </a:r>
            <a:r>
              <a:rPr lang="en-US" sz="900" dirty="0">
                <a:solidFill>
                  <a:srgbClr val="002060"/>
                </a:solidFill>
              </a:rPr>
              <a:t> </a:t>
            </a:r>
            <a:r>
              <a:rPr lang="en-US" sz="900" dirty="0" err="1">
                <a:solidFill>
                  <a:srgbClr val="002060"/>
                </a:solidFill>
              </a:rPr>
              <a:t>Veröffentlichung</a:t>
            </a:r>
            <a:r>
              <a:rPr lang="en-US" sz="900" dirty="0">
                <a:solidFill>
                  <a:srgbClr val="002060"/>
                </a:solidFill>
              </a:rPr>
              <a:t> </a:t>
            </a:r>
            <a:r>
              <a:rPr lang="en-US" sz="900" dirty="0" err="1">
                <a:solidFill>
                  <a:srgbClr val="002060"/>
                </a:solidFill>
              </a:rPr>
              <a:t>trägt</a:t>
            </a:r>
            <a:r>
              <a:rPr lang="en-US" sz="900" dirty="0">
                <a:solidFill>
                  <a:srgbClr val="002060"/>
                </a:solidFill>
              </a:rPr>
              <a:t> </a:t>
            </a:r>
            <a:r>
              <a:rPr lang="en-US" sz="900" dirty="0" err="1">
                <a:solidFill>
                  <a:srgbClr val="002060"/>
                </a:solidFill>
              </a:rPr>
              <a:t>allein</a:t>
            </a:r>
            <a:r>
              <a:rPr lang="en-US" sz="900" dirty="0">
                <a:solidFill>
                  <a:srgbClr val="002060"/>
                </a:solidFill>
              </a:rPr>
              <a:t> der </a:t>
            </a:r>
            <a:r>
              <a:rPr lang="en-US" sz="900" dirty="0" err="1">
                <a:solidFill>
                  <a:srgbClr val="002060"/>
                </a:solidFill>
              </a:rPr>
              <a:t>Verfasser</a:t>
            </a:r>
            <a:r>
              <a:rPr lang="en-US" sz="900" dirty="0">
                <a:solidFill>
                  <a:srgbClr val="002060"/>
                </a:solidFill>
              </a:rPr>
              <a:t>; die </a:t>
            </a:r>
            <a:r>
              <a:rPr lang="en-US" sz="900" dirty="0" err="1">
                <a:solidFill>
                  <a:srgbClr val="002060"/>
                </a:solidFill>
              </a:rPr>
              <a:t>Kommission</a:t>
            </a:r>
            <a:r>
              <a:rPr lang="en-US" sz="900" dirty="0">
                <a:solidFill>
                  <a:srgbClr val="002060"/>
                </a:solidFill>
              </a:rPr>
              <a:t> </a:t>
            </a:r>
            <a:r>
              <a:rPr lang="en-US" sz="900" dirty="0" err="1">
                <a:solidFill>
                  <a:srgbClr val="002060"/>
                </a:solidFill>
              </a:rPr>
              <a:t>haftet</a:t>
            </a:r>
            <a:r>
              <a:rPr lang="en-US" sz="900" dirty="0">
                <a:solidFill>
                  <a:srgbClr val="002060"/>
                </a:solidFill>
              </a:rPr>
              <a:t> </a:t>
            </a:r>
            <a:r>
              <a:rPr lang="en-US" sz="900" dirty="0" err="1">
                <a:solidFill>
                  <a:srgbClr val="002060"/>
                </a:solidFill>
              </a:rPr>
              <a:t>nicht</a:t>
            </a:r>
            <a:r>
              <a:rPr lang="en-US" sz="900" dirty="0">
                <a:solidFill>
                  <a:srgbClr val="002060"/>
                </a:solidFill>
              </a:rPr>
              <a:t> für die </a:t>
            </a:r>
            <a:r>
              <a:rPr lang="en-US" sz="900" dirty="0" err="1">
                <a:solidFill>
                  <a:srgbClr val="002060"/>
                </a:solidFill>
              </a:rPr>
              <a:t>weitere</a:t>
            </a:r>
            <a:r>
              <a:rPr lang="en-US" sz="900" dirty="0">
                <a:solidFill>
                  <a:srgbClr val="002060"/>
                </a:solidFill>
              </a:rPr>
              <a:t> </a:t>
            </a:r>
            <a:r>
              <a:rPr lang="en-US" sz="900" dirty="0" err="1">
                <a:solidFill>
                  <a:srgbClr val="002060"/>
                </a:solidFill>
              </a:rPr>
              <a:t>Verwendung</a:t>
            </a:r>
            <a:r>
              <a:rPr lang="en-US" sz="900" dirty="0">
                <a:solidFill>
                  <a:srgbClr val="002060"/>
                </a:solidFill>
              </a:rPr>
              <a:t> der </a:t>
            </a:r>
            <a:r>
              <a:rPr lang="en-US" sz="900" dirty="0" err="1">
                <a:solidFill>
                  <a:srgbClr val="002060"/>
                </a:solidFill>
              </a:rPr>
              <a:t>darin</a:t>
            </a:r>
            <a:r>
              <a:rPr lang="en-US" sz="900" dirty="0">
                <a:solidFill>
                  <a:srgbClr val="002060"/>
                </a:solidFill>
              </a:rPr>
              <a:t> </a:t>
            </a:r>
            <a:r>
              <a:rPr lang="en-US" sz="900" dirty="0" err="1">
                <a:solidFill>
                  <a:srgbClr val="002060"/>
                </a:solidFill>
              </a:rPr>
              <a:t>enthaltenen</a:t>
            </a:r>
            <a:r>
              <a:rPr lang="en-US" sz="900" dirty="0">
                <a:solidFill>
                  <a:srgbClr val="002060"/>
                </a:solidFill>
              </a:rPr>
              <a:t> </a:t>
            </a:r>
            <a:r>
              <a:rPr lang="en-US" sz="900" dirty="0" err="1">
                <a:solidFill>
                  <a:srgbClr val="002060"/>
                </a:solidFill>
              </a:rPr>
              <a:t>Angaben.c</a:t>
            </a:r>
            <a:endParaRPr lang="en-US" sz="900" dirty="0">
              <a:solidFill>
                <a:srgbClr val="002060"/>
              </a:solidFill>
            </a:endParaRP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96C8DF6-CE30-4F12-B52D-E192BB7CE64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2ACE1E5D-5A49-4798-A387-B3DAFC614A12}"/>
              </a:ext>
            </a:extLst>
          </p:cNvPr>
          <p:cNvSpPr>
            <a:spLocks noGrp="1"/>
          </p:cNvSpPr>
          <p:nvPr>
            <p:ph type="body" sz="quarter" idx="18"/>
          </p:nvPr>
        </p:nvSpPr>
        <p:spPr>
          <a:xfrm>
            <a:off x="1502979" y="1627126"/>
            <a:ext cx="5105121" cy="5452942"/>
          </a:xfrm>
        </p:spPr>
        <p:txBody>
          <a:bodyPr>
            <a:normAutofit/>
          </a:bodyPr>
          <a:lstStyle/>
          <a:p>
            <a:r>
              <a:rPr lang="de-AT" dirty="0"/>
              <a:t>Das Programm unterstützte die Möglichkeit, bürgerschaftliches Engagement virtuell umzusetzen, indem es auf 2.0-Technologien zurückgriff, um die Bedürfnisse von sozialen Gruppen in anderen Weltregionen aufzugreifen. Das Programm kann als ein innovatives Service-Learning-Projekt als auch als eine bürgerschaftliche Aktivität betrachtet werden, die durch die Schaffung von digitalen Lernumgebungen unterstützt wird.</a:t>
            </a:r>
          </a:p>
          <a:p>
            <a:pPr marL="0"/>
            <a:endParaRPr lang="en-IE" dirty="0"/>
          </a:p>
        </p:txBody>
      </p:sp>
      <p:sp>
        <p:nvSpPr>
          <p:cNvPr id="6" name="TextBox 5">
            <a:extLst>
              <a:ext uri="{FF2B5EF4-FFF2-40B4-BE49-F238E27FC236}">
                <a16:creationId xmlns:a16="http://schemas.microsoft.com/office/drawing/2014/main" id="{9359A9C1-B215-4024-B150-6B18EE84AC4E}"/>
              </a:ext>
            </a:extLst>
          </p:cNvPr>
          <p:cNvSpPr txBox="1"/>
          <p:nvPr/>
        </p:nvSpPr>
        <p:spPr>
          <a:xfrm rot="16200000">
            <a:off x="-2011797" y="2246614"/>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
        <p:nvSpPr>
          <p:cNvPr id="11" name="Text Placeholder 4">
            <a:extLst>
              <a:ext uri="{FF2B5EF4-FFF2-40B4-BE49-F238E27FC236}">
                <a16:creationId xmlns:a16="http://schemas.microsoft.com/office/drawing/2014/main" id="{86F8E026-304D-BF6D-AA2A-B51F4E3E60F8}"/>
              </a:ext>
            </a:extLst>
          </p:cNvPr>
          <p:cNvSpPr>
            <a:spLocks noGrp="1"/>
          </p:cNvSpPr>
          <p:nvPr>
            <p:ph type="body" sz="quarter" idx="16"/>
          </p:nvPr>
        </p:nvSpPr>
        <p:spPr>
          <a:xfrm>
            <a:off x="1458685" y="228601"/>
            <a:ext cx="5290457" cy="998316"/>
          </a:xfrm>
        </p:spPr>
        <p:txBody>
          <a:bodyPr>
            <a:normAutofit fontScale="70000" lnSpcReduction="20000"/>
          </a:bodyPr>
          <a:lstStyle/>
          <a:p>
            <a:r>
              <a:rPr lang="en-GB" b="1" dirty="0"/>
              <a:t>E-Service-Learning </a:t>
            </a:r>
            <a:r>
              <a:rPr lang="en-GB" b="1" dirty="0" err="1"/>
              <a:t>Programm</a:t>
            </a:r>
            <a:r>
              <a:rPr lang="en-GB" b="1" dirty="0"/>
              <a:t> der Universidad Nacional de </a:t>
            </a:r>
            <a:r>
              <a:rPr lang="en-GB" b="1" dirty="0" err="1"/>
              <a:t>Educación</a:t>
            </a:r>
            <a:r>
              <a:rPr lang="en-GB" b="1" dirty="0"/>
              <a:t> a </a:t>
            </a:r>
            <a:r>
              <a:rPr lang="en-GB" b="1" dirty="0" err="1"/>
              <a:t>Distancia</a:t>
            </a:r>
            <a:r>
              <a:rPr lang="en-IE" b="1" dirty="0"/>
              <a:t> </a:t>
            </a:r>
            <a:r>
              <a:rPr lang="en-IE" b="1" i="1" dirty="0"/>
              <a:t>(</a:t>
            </a:r>
            <a:r>
              <a:rPr lang="en-IE" b="1" i="1" dirty="0" err="1"/>
              <a:t>Spanien</a:t>
            </a:r>
            <a:r>
              <a:rPr lang="en-IE" b="1" i="1" dirty="0"/>
              <a:t>)</a:t>
            </a:r>
            <a:endParaRPr lang="de-AT" i="1" dirty="0"/>
          </a:p>
        </p:txBody>
      </p:sp>
    </p:spTree>
    <p:extLst>
      <p:ext uri="{BB962C8B-B14F-4D97-AF65-F5344CB8AC3E}">
        <p14:creationId xmlns:p14="http://schemas.microsoft.com/office/powerpoint/2010/main" val="207106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52424" y="379083"/>
            <a:ext cx="6039874" cy="590313"/>
          </a:xfrm>
        </p:spPr>
        <p:txBody>
          <a:bodyPr>
            <a:noAutofit/>
          </a:bodyPr>
          <a:lstStyle/>
          <a:p>
            <a:r>
              <a:rPr lang="en-US" sz="2400" b="1" dirty="0" err="1"/>
              <a:t>Globale</a:t>
            </a:r>
            <a:r>
              <a:rPr lang="en-US" sz="2400" b="1" dirty="0"/>
              <a:t> </a:t>
            </a:r>
            <a:r>
              <a:rPr lang="en-US" sz="2400" b="1" dirty="0" err="1"/>
              <a:t>Perspektiven</a:t>
            </a:r>
            <a:r>
              <a:rPr lang="en-US" sz="2400" b="1" dirty="0"/>
              <a:t> und </a:t>
            </a:r>
            <a:r>
              <a:rPr lang="en-US" sz="2400" b="1" dirty="0" err="1"/>
              <a:t>bürgerschaftliches</a:t>
            </a:r>
            <a:r>
              <a:rPr lang="en-US" sz="2400" b="1" dirty="0"/>
              <a:t> Engagement – </a:t>
            </a:r>
            <a:r>
              <a:rPr lang="en-US" sz="2400" b="1" dirty="0" err="1"/>
              <a:t>Weitere</a:t>
            </a:r>
            <a:r>
              <a:rPr lang="en-US" sz="2400" b="1" dirty="0"/>
              <a:t> </a:t>
            </a:r>
            <a:r>
              <a:rPr lang="en-US" sz="2400" b="1" dirty="0" err="1"/>
              <a:t>Ressourcen</a:t>
            </a:r>
            <a:endParaRPr lang="en-US" sz="2400" b="1"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434234" y="1459684"/>
            <a:ext cx="6039873" cy="2677656"/>
          </a:xfrm>
          <a:prstGeom prst="rect">
            <a:avLst/>
          </a:prstGeom>
          <a:noFill/>
        </p:spPr>
        <p:txBody>
          <a:bodyPr wrap="square" rtlCol="0">
            <a:spAutoFit/>
          </a:bodyPr>
          <a:lstStyle/>
          <a:p>
            <a:endParaRPr lang="en-US" sz="2400" dirty="0">
              <a:solidFill>
                <a:schemeClr val="bg1"/>
              </a:solidFill>
              <a:hlinkClick r:id="rId3">
                <a:extLst>
                  <a:ext uri="{A12FA001-AC4F-418D-AE19-62706E023703}">
                    <ahyp:hlinkClr xmlns:ahyp="http://schemas.microsoft.com/office/drawing/2018/hyperlinkcolor" val="tx"/>
                  </a:ext>
                </a:extLst>
              </a:hlinkClick>
            </a:endParaRPr>
          </a:p>
          <a:p>
            <a:r>
              <a:rPr lang="en-US" sz="2400" dirty="0">
                <a:solidFill>
                  <a:schemeClr val="bg1"/>
                </a:solidFill>
                <a:hlinkClick r:id="rId3">
                  <a:extLst>
                    <a:ext uri="{A12FA001-AC4F-418D-AE19-62706E023703}">
                      <ahyp:hlinkClr xmlns:ahyp="http://schemas.microsoft.com/office/drawing/2018/hyperlinkcolor" val="tx"/>
                    </a:ext>
                  </a:extLst>
                </a:hlinkClick>
              </a:rPr>
              <a:t>Mapping new forms of civic engagement in Europe</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Article on 10 Easy ways to be a more engaged citizen</a:t>
            </a:r>
            <a:endParaRPr lang="en-US" sz="2400" dirty="0">
              <a:solidFill>
                <a:schemeClr val="bg1"/>
              </a:solidFill>
            </a:endParaRPr>
          </a:p>
          <a:p>
            <a:endParaRPr lang="en-US" sz="2400" dirty="0">
              <a:solidFill>
                <a:schemeClr val="bg1"/>
              </a:solidFill>
              <a:highlight>
                <a:srgbClr val="00FFFF"/>
              </a:highlight>
            </a:endParaRPr>
          </a:p>
        </p:txBody>
      </p:sp>
      <p:pic>
        <p:nvPicPr>
          <p:cNvPr id="8" name="Picture Placeholder 7">
            <a:extLst>
              <a:ext uri="{FF2B5EF4-FFF2-40B4-BE49-F238E27FC236}">
                <a16:creationId xmlns:a16="http://schemas.microsoft.com/office/drawing/2014/main" id="{0AEF66F0-F3A3-4BD1-BFB6-A9A1667563AC}"/>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899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150983" y="637367"/>
            <a:ext cx="9520333" cy="1175656"/>
          </a:xfrm>
        </p:spPr>
        <p:txBody>
          <a:bodyPr>
            <a:noAutofit/>
          </a:bodyPr>
          <a:lstStyle/>
          <a:p>
            <a:r>
              <a:rPr lang="en-US" b="1" dirty="0" err="1"/>
              <a:t>Unterstützung</a:t>
            </a:r>
            <a:r>
              <a:rPr lang="en-US" b="1" dirty="0"/>
              <a:t> von </a:t>
            </a:r>
            <a:r>
              <a:rPr lang="en-US" b="1" dirty="0" err="1"/>
              <a:t>Praxispartner</a:t>
            </a:r>
            <a:r>
              <a:rPr lang="en-US" b="1" dirty="0"/>
              <a:t>*</a:t>
            </a:r>
            <a:r>
              <a:rPr lang="en-US" b="1" dirty="0" err="1"/>
              <a:t>innen</a:t>
            </a:r>
            <a:r>
              <a:rPr lang="en-US" b="1" dirty="0"/>
              <a:t> </a:t>
            </a:r>
            <a:r>
              <a:rPr lang="en-US" b="1" dirty="0" err="1"/>
              <a:t>durch</a:t>
            </a:r>
            <a:r>
              <a:rPr lang="en-US" b="1" dirty="0"/>
              <a:t> </a:t>
            </a:r>
            <a:r>
              <a:rPr lang="en-US" b="1" dirty="0" err="1"/>
              <a:t>bürgerschaftliches</a:t>
            </a:r>
            <a:r>
              <a:rPr lang="en-US" b="1" dirty="0"/>
              <a:t> Engagement </a:t>
            </a:r>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6">
            <a:extLst>
              <a:ext uri="{FF2B5EF4-FFF2-40B4-BE49-F238E27FC236}">
                <a16:creationId xmlns:a16="http://schemas.microsoft.com/office/drawing/2014/main" id="{05174C53-C83E-4E4E-BFF5-8202116051DB}"/>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5" y="228599"/>
            <a:ext cx="4959718" cy="1114425"/>
          </a:xfrm>
        </p:spPr>
        <p:txBody>
          <a:bodyPr>
            <a:normAutofit/>
          </a:bodyPr>
          <a:lstStyle/>
          <a:p>
            <a:r>
              <a:rPr lang="en-US" sz="3000" b="1" dirty="0" err="1"/>
              <a:t>Förderung</a:t>
            </a:r>
            <a:r>
              <a:rPr lang="en-US" sz="3000" b="1" dirty="0"/>
              <a:t> von </a:t>
            </a:r>
            <a:r>
              <a:rPr lang="en-US" sz="3000" b="1" dirty="0" err="1"/>
              <a:t>lokalen</a:t>
            </a:r>
            <a:r>
              <a:rPr lang="en-US" sz="3000" b="1" dirty="0"/>
              <a:t> Gruppen und </a:t>
            </a:r>
            <a:r>
              <a:rPr lang="en-US" sz="3000" b="1" dirty="0" err="1"/>
              <a:t>Gemeinschaften</a:t>
            </a:r>
            <a:endParaRPr lang="en-US" sz="3000" b="1" dirty="0"/>
          </a:p>
          <a:p>
            <a:endParaRPr lang="en-US" sz="16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544241"/>
            <a:ext cx="5105121" cy="5416868"/>
          </a:xfrm>
          <a:prstGeom prst="rect">
            <a:avLst/>
          </a:prstGeom>
          <a:noFill/>
        </p:spPr>
        <p:txBody>
          <a:bodyPr wrap="square" rtlCol="0">
            <a:spAutoFit/>
          </a:bodyPr>
          <a:lstStyle/>
          <a:p>
            <a:r>
              <a:rPr lang="en-US" sz="2050" dirty="0">
                <a:solidFill>
                  <a:schemeClr val="bg1"/>
                </a:solidFill>
              </a:rPr>
              <a:t>Die </a:t>
            </a:r>
            <a:r>
              <a:rPr lang="en-US" sz="2050" dirty="0" err="1">
                <a:solidFill>
                  <a:schemeClr val="bg1"/>
                </a:solidFill>
              </a:rPr>
              <a:t>positiven</a:t>
            </a:r>
            <a:r>
              <a:rPr lang="en-US" sz="2050" dirty="0">
                <a:solidFill>
                  <a:schemeClr val="bg1"/>
                </a:solidFill>
              </a:rPr>
              <a:t> </a:t>
            </a:r>
            <a:r>
              <a:rPr lang="en-US" sz="2050" dirty="0" err="1">
                <a:solidFill>
                  <a:schemeClr val="bg1"/>
                </a:solidFill>
              </a:rPr>
              <a:t>Erfahrungen</a:t>
            </a:r>
            <a:r>
              <a:rPr lang="en-US" sz="2050" dirty="0">
                <a:solidFill>
                  <a:schemeClr val="bg1"/>
                </a:solidFill>
              </a:rPr>
              <a:t> für </a:t>
            </a:r>
            <a:r>
              <a:rPr lang="en-US" sz="2050" dirty="0" err="1">
                <a:solidFill>
                  <a:schemeClr val="bg1"/>
                </a:solidFill>
              </a:rPr>
              <a:t>Studierende</a:t>
            </a:r>
            <a:r>
              <a:rPr lang="en-US" sz="2050" dirty="0">
                <a:solidFill>
                  <a:schemeClr val="bg1"/>
                </a:solidFill>
              </a:rPr>
              <a:t>, die </a:t>
            </a:r>
            <a:r>
              <a:rPr lang="en-US" sz="2050" dirty="0" err="1">
                <a:solidFill>
                  <a:schemeClr val="bg1"/>
                </a:solidFill>
              </a:rPr>
              <a:t>sich</a:t>
            </a:r>
            <a:r>
              <a:rPr lang="en-US" sz="2050" dirty="0">
                <a:solidFill>
                  <a:schemeClr val="bg1"/>
                </a:solidFill>
              </a:rPr>
              <a:t> </a:t>
            </a:r>
            <a:r>
              <a:rPr lang="en-US" sz="2050" dirty="0" err="1">
                <a:solidFill>
                  <a:schemeClr val="bg1"/>
                </a:solidFill>
              </a:rPr>
              <a:t>im</a:t>
            </a:r>
            <a:r>
              <a:rPr lang="en-US" sz="2050" dirty="0">
                <a:solidFill>
                  <a:schemeClr val="bg1"/>
                </a:solidFill>
              </a:rPr>
              <a:t> </a:t>
            </a:r>
            <a:r>
              <a:rPr lang="en-US" sz="2050" dirty="0" err="1">
                <a:solidFill>
                  <a:schemeClr val="bg1"/>
                </a:solidFill>
              </a:rPr>
              <a:t>Rahmen</a:t>
            </a:r>
            <a:r>
              <a:rPr lang="en-US" sz="2050" dirty="0">
                <a:solidFill>
                  <a:schemeClr val="bg1"/>
                </a:solidFill>
              </a:rPr>
              <a:t> von </a:t>
            </a:r>
            <a:r>
              <a:rPr lang="en-US" sz="2050" dirty="0" err="1">
                <a:solidFill>
                  <a:schemeClr val="bg1"/>
                </a:solidFill>
              </a:rPr>
              <a:t>bürgerschaftlichem</a:t>
            </a:r>
            <a:r>
              <a:rPr lang="en-US" sz="2050" dirty="0">
                <a:solidFill>
                  <a:schemeClr val="bg1"/>
                </a:solidFill>
              </a:rPr>
              <a:t> Engagement für </a:t>
            </a:r>
            <a:r>
              <a:rPr lang="en-US" sz="2050" dirty="0" err="1">
                <a:solidFill>
                  <a:schemeClr val="bg1"/>
                </a:solidFill>
              </a:rPr>
              <a:t>ihre</a:t>
            </a:r>
            <a:r>
              <a:rPr lang="en-US" sz="2050" dirty="0">
                <a:solidFill>
                  <a:schemeClr val="bg1"/>
                </a:solidFill>
              </a:rPr>
              <a:t> </a:t>
            </a:r>
            <a:r>
              <a:rPr lang="en-US" sz="2050" dirty="0" err="1">
                <a:solidFill>
                  <a:schemeClr val="bg1"/>
                </a:solidFill>
              </a:rPr>
              <a:t>lokale</a:t>
            </a:r>
            <a:r>
              <a:rPr lang="en-US" sz="2050" dirty="0">
                <a:solidFill>
                  <a:schemeClr val="bg1"/>
                </a:solidFill>
              </a:rPr>
              <a:t> </a:t>
            </a:r>
            <a:r>
              <a:rPr lang="en-US" sz="2050" dirty="0" err="1">
                <a:solidFill>
                  <a:schemeClr val="bg1"/>
                </a:solidFill>
              </a:rPr>
              <a:t>Umgebung</a:t>
            </a:r>
            <a:r>
              <a:rPr lang="en-US" sz="2050" dirty="0">
                <a:solidFill>
                  <a:schemeClr val="bg1"/>
                </a:solidFill>
              </a:rPr>
              <a:t> </a:t>
            </a:r>
            <a:r>
              <a:rPr lang="en-US" sz="2050" dirty="0" err="1">
                <a:solidFill>
                  <a:schemeClr val="bg1"/>
                </a:solidFill>
              </a:rPr>
              <a:t>einsetzen</a:t>
            </a:r>
            <a:r>
              <a:rPr lang="en-US" sz="2050" dirty="0">
                <a:solidFill>
                  <a:schemeClr val="bg1"/>
                </a:solidFill>
              </a:rPr>
              <a:t>, </a:t>
            </a:r>
            <a:r>
              <a:rPr lang="en-US" sz="2050" dirty="0" err="1">
                <a:solidFill>
                  <a:schemeClr val="bg1"/>
                </a:solidFill>
              </a:rPr>
              <a:t>sind</a:t>
            </a:r>
            <a:r>
              <a:rPr lang="en-US" sz="2050" dirty="0">
                <a:solidFill>
                  <a:schemeClr val="bg1"/>
                </a:solidFill>
              </a:rPr>
              <a:t> </a:t>
            </a:r>
            <a:r>
              <a:rPr lang="en-US" sz="2050" dirty="0" err="1">
                <a:solidFill>
                  <a:schemeClr val="bg1"/>
                </a:solidFill>
              </a:rPr>
              <a:t>zahlreich</a:t>
            </a:r>
            <a:r>
              <a:rPr lang="en-US" sz="2050" dirty="0">
                <a:solidFill>
                  <a:schemeClr val="bg1"/>
                </a:solidFill>
              </a:rPr>
              <a:t>. </a:t>
            </a:r>
            <a:r>
              <a:rPr lang="en-US" sz="2050" dirty="0" err="1">
                <a:solidFill>
                  <a:schemeClr val="bg1"/>
                </a:solidFill>
              </a:rPr>
              <a:t>Im</a:t>
            </a:r>
            <a:r>
              <a:rPr lang="en-US" sz="2050" dirty="0">
                <a:solidFill>
                  <a:schemeClr val="bg1"/>
                </a:solidFill>
              </a:rPr>
              <a:t> </a:t>
            </a:r>
            <a:r>
              <a:rPr lang="en-US" sz="2050" dirty="0" err="1">
                <a:solidFill>
                  <a:schemeClr val="bg1"/>
                </a:solidFill>
              </a:rPr>
              <a:t>Verlauf</a:t>
            </a:r>
            <a:r>
              <a:rPr lang="en-US" sz="2050" dirty="0">
                <a:solidFill>
                  <a:schemeClr val="bg1"/>
                </a:solidFill>
              </a:rPr>
              <a:t> der </a:t>
            </a:r>
            <a:r>
              <a:rPr lang="en-US" sz="2050" dirty="0" err="1">
                <a:solidFill>
                  <a:schemeClr val="bg1"/>
                </a:solidFill>
              </a:rPr>
              <a:t>Forschungen</a:t>
            </a:r>
            <a:r>
              <a:rPr lang="en-US" sz="2050" dirty="0">
                <a:solidFill>
                  <a:schemeClr val="bg1"/>
                </a:solidFill>
              </a:rPr>
              <a:t> </a:t>
            </a:r>
            <a:r>
              <a:rPr lang="en-US" sz="2050" dirty="0" err="1">
                <a:solidFill>
                  <a:schemeClr val="bg1"/>
                </a:solidFill>
              </a:rPr>
              <a:t>im</a:t>
            </a:r>
            <a:r>
              <a:rPr lang="en-US" sz="2050" dirty="0">
                <a:solidFill>
                  <a:schemeClr val="bg1"/>
                </a:solidFill>
              </a:rPr>
              <a:t> </a:t>
            </a:r>
            <a:r>
              <a:rPr lang="en-US" sz="2050" dirty="0" err="1">
                <a:solidFill>
                  <a:schemeClr val="bg1"/>
                </a:solidFill>
              </a:rPr>
              <a:t>Projekt</a:t>
            </a:r>
            <a:r>
              <a:rPr lang="en-US" sz="2050" dirty="0">
                <a:solidFill>
                  <a:schemeClr val="bg1"/>
                </a:solidFill>
              </a:rPr>
              <a:t> </a:t>
            </a:r>
            <a:r>
              <a:rPr lang="en-US" sz="2050" i="1" dirty="0">
                <a:solidFill>
                  <a:schemeClr val="bg1"/>
                </a:solidFill>
              </a:rPr>
              <a:t>Students as Digital Civic Engagers </a:t>
            </a:r>
            <a:r>
              <a:rPr lang="en-US" sz="2050" dirty="0" err="1">
                <a:solidFill>
                  <a:schemeClr val="bg1"/>
                </a:solidFill>
              </a:rPr>
              <a:t>wurden</a:t>
            </a:r>
            <a:r>
              <a:rPr lang="en-US" sz="2050" dirty="0">
                <a:solidFill>
                  <a:schemeClr val="bg1"/>
                </a:solidFill>
              </a:rPr>
              <a:t> </a:t>
            </a:r>
            <a:r>
              <a:rPr lang="en-US" sz="2050" dirty="0" err="1">
                <a:solidFill>
                  <a:schemeClr val="bg1"/>
                </a:solidFill>
              </a:rPr>
              <a:t>einige</a:t>
            </a:r>
            <a:r>
              <a:rPr lang="en-US" sz="2050" dirty="0">
                <a:solidFill>
                  <a:schemeClr val="bg1"/>
                </a:solidFill>
              </a:rPr>
              <a:t> </a:t>
            </a:r>
            <a:r>
              <a:rPr lang="en-US" sz="2050" dirty="0" err="1">
                <a:solidFill>
                  <a:schemeClr val="bg1"/>
                </a:solidFill>
              </a:rPr>
              <a:t>davon</a:t>
            </a:r>
            <a:r>
              <a:rPr lang="en-US" sz="2050" dirty="0">
                <a:solidFill>
                  <a:schemeClr val="bg1"/>
                </a:solidFill>
              </a:rPr>
              <a:t> </a:t>
            </a:r>
            <a:r>
              <a:rPr lang="en-US" sz="2050" dirty="0" err="1">
                <a:solidFill>
                  <a:schemeClr val="bg1"/>
                </a:solidFill>
              </a:rPr>
              <a:t>herausgearbeitet</a:t>
            </a:r>
            <a:r>
              <a:rPr lang="en-US" sz="2050" dirty="0">
                <a:solidFill>
                  <a:schemeClr val="bg1"/>
                </a:solidFill>
              </a:rPr>
              <a:t>:</a:t>
            </a:r>
          </a:p>
          <a:p>
            <a:endParaRPr lang="en-US" sz="2050" dirty="0">
              <a:solidFill>
                <a:schemeClr val="bg1"/>
              </a:solidFill>
            </a:endParaRPr>
          </a:p>
          <a:p>
            <a:r>
              <a:rPr lang="en-US" sz="2050" dirty="0">
                <a:solidFill>
                  <a:schemeClr val="bg1"/>
                </a:solidFill>
              </a:rPr>
              <a:t>Dazu </a:t>
            </a:r>
            <a:r>
              <a:rPr lang="en-US" sz="2050" dirty="0" err="1">
                <a:solidFill>
                  <a:schemeClr val="bg1"/>
                </a:solidFill>
              </a:rPr>
              <a:t>zählen</a:t>
            </a:r>
            <a:r>
              <a:rPr lang="en-US" sz="2050" dirty="0">
                <a:solidFill>
                  <a:schemeClr val="bg1"/>
                </a:solidFill>
              </a:rPr>
              <a:t>:</a:t>
            </a:r>
          </a:p>
          <a:p>
            <a:r>
              <a:rPr lang="en-US" sz="2050" dirty="0">
                <a:solidFill>
                  <a:schemeClr val="bg1"/>
                </a:solidFill>
              </a:rPr>
              <a:t>a) der </a:t>
            </a:r>
            <a:r>
              <a:rPr lang="en-US" sz="2050" dirty="0" err="1">
                <a:solidFill>
                  <a:schemeClr val="bg1"/>
                </a:solidFill>
              </a:rPr>
              <a:t>Erwerb</a:t>
            </a:r>
            <a:r>
              <a:rPr lang="en-US" sz="2050" dirty="0">
                <a:solidFill>
                  <a:schemeClr val="bg1"/>
                </a:solidFill>
              </a:rPr>
              <a:t> von </a:t>
            </a:r>
            <a:r>
              <a:rPr lang="en-US" sz="2050" dirty="0" err="1">
                <a:solidFill>
                  <a:schemeClr val="bg1"/>
                </a:solidFill>
              </a:rPr>
              <a:t>berufsrelevanten</a:t>
            </a:r>
            <a:r>
              <a:rPr lang="en-US" sz="2050" dirty="0">
                <a:solidFill>
                  <a:schemeClr val="bg1"/>
                </a:solidFill>
              </a:rPr>
              <a:t> </a:t>
            </a:r>
            <a:r>
              <a:rPr lang="en-US" sz="2050" dirty="0" err="1">
                <a:solidFill>
                  <a:schemeClr val="bg1"/>
                </a:solidFill>
              </a:rPr>
              <a:t>Fähigkeiten</a:t>
            </a:r>
            <a:endParaRPr lang="en-US" sz="2050" dirty="0">
              <a:solidFill>
                <a:schemeClr val="bg1"/>
              </a:solidFill>
            </a:endParaRPr>
          </a:p>
          <a:p>
            <a:r>
              <a:rPr lang="en-US" sz="2050" dirty="0">
                <a:solidFill>
                  <a:schemeClr val="bg1"/>
                </a:solidFill>
              </a:rPr>
              <a:t>b) der Aufbau von </a:t>
            </a:r>
            <a:r>
              <a:rPr lang="en-US" sz="2050" dirty="0" err="1">
                <a:solidFill>
                  <a:schemeClr val="bg1"/>
                </a:solidFill>
              </a:rPr>
              <a:t>sozialen</a:t>
            </a:r>
            <a:r>
              <a:rPr lang="en-US" sz="2050" dirty="0">
                <a:solidFill>
                  <a:schemeClr val="bg1"/>
                </a:solidFill>
              </a:rPr>
              <a:t> </a:t>
            </a:r>
            <a:r>
              <a:rPr lang="en-US" sz="2050" dirty="0" err="1">
                <a:solidFill>
                  <a:schemeClr val="bg1"/>
                </a:solidFill>
              </a:rPr>
              <a:t>Kontakten</a:t>
            </a:r>
            <a:r>
              <a:rPr lang="en-US" sz="2050" dirty="0">
                <a:solidFill>
                  <a:schemeClr val="bg1"/>
                </a:solidFill>
              </a:rPr>
              <a:t> und </a:t>
            </a:r>
            <a:r>
              <a:rPr lang="en-US" sz="2050" dirty="0" err="1">
                <a:solidFill>
                  <a:schemeClr val="bg1"/>
                </a:solidFill>
              </a:rPr>
              <a:t>Netzwerke</a:t>
            </a:r>
            <a:endParaRPr lang="en-US" sz="2050" dirty="0">
              <a:solidFill>
                <a:schemeClr val="bg1"/>
              </a:solidFill>
            </a:endParaRPr>
          </a:p>
          <a:p>
            <a:r>
              <a:rPr lang="en-US" sz="2050" dirty="0">
                <a:solidFill>
                  <a:schemeClr val="bg1"/>
                </a:solidFill>
              </a:rPr>
              <a:t>c) die </a:t>
            </a:r>
            <a:r>
              <a:rPr lang="en-US" sz="2050" dirty="0" err="1">
                <a:solidFill>
                  <a:schemeClr val="bg1"/>
                </a:solidFill>
              </a:rPr>
              <a:t>Beteiligung</a:t>
            </a:r>
            <a:r>
              <a:rPr lang="en-US" sz="2050" dirty="0">
                <a:solidFill>
                  <a:schemeClr val="bg1"/>
                </a:solidFill>
              </a:rPr>
              <a:t> an </a:t>
            </a:r>
            <a:r>
              <a:rPr lang="en-US" sz="2050" dirty="0" err="1">
                <a:solidFill>
                  <a:schemeClr val="bg1"/>
                </a:solidFill>
              </a:rPr>
              <a:t>Gemeinschaftsprojekten</a:t>
            </a:r>
            <a:r>
              <a:rPr lang="en-US" sz="2050" dirty="0">
                <a:solidFill>
                  <a:schemeClr val="bg1"/>
                </a:solidFill>
              </a:rPr>
              <a:t> und die </a:t>
            </a:r>
            <a:r>
              <a:rPr lang="en-US" sz="2050" dirty="0" err="1">
                <a:solidFill>
                  <a:schemeClr val="bg1"/>
                </a:solidFill>
              </a:rPr>
              <a:t>Erfahrung</a:t>
            </a:r>
            <a:r>
              <a:rPr lang="en-US" sz="2050" dirty="0">
                <a:solidFill>
                  <a:schemeClr val="bg1"/>
                </a:solidFill>
              </a:rPr>
              <a:t>, </a:t>
            </a:r>
            <a:r>
              <a:rPr lang="en-US" sz="2050" dirty="0" err="1">
                <a:solidFill>
                  <a:schemeClr val="bg1"/>
                </a:solidFill>
              </a:rPr>
              <a:t>wie</a:t>
            </a:r>
            <a:r>
              <a:rPr lang="en-US" sz="2050" dirty="0">
                <a:solidFill>
                  <a:schemeClr val="bg1"/>
                </a:solidFill>
              </a:rPr>
              <a:t> </a:t>
            </a:r>
            <a:r>
              <a:rPr lang="en-US" sz="2050" dirty="0" err="1">
                <a:solidFill>
                  <a:schemeClr val="bg1"/>
                </a:solidFill>
              </a:rPr>
              <a:t>diese</a:t>
            </a:r>
            <a:r>
              <a:rPr lang="en-US" sz="2050" dirty="0">
                <a:solidFill>
                  <a:schemeClr val="bg1"/>
                </a:solidFill>
              </a:rPr>
              <a:t> </a:t>
            </a:r>
            <a:r>
              <a:rPr lang="en-US" sz="2050" dirty="0" err="1">
                <a:solidFill>
                  <a:schemeClr val="bg1"/>
                </a:solidFill>
              </a:rPr>
              <a:t>zu</a:t>
            </a:r>
            <a:r>
              <a:rPr lang="en-US" sz="2050" dirty="0">
                <a:solidFill>
                  <a:schemeClr val="bg1"/>
                </a:solidFill>
              </a:rPr>
              <a:t> </a:t>
            </a:r>
            <a:r>
              <a:rPr lang="en-US" sz="2050" dirty="0" err="1">
                <a:solidFill>
                  <a:schemeClr val="bg1"/>
                </a:solidFill>
              </a:rPr>
              <a:t>einer</a:t>
            </a:r>
            <a:r>
              <a:rPr lang="en-US" sz="2050" dirty="0">
                <a:solidFill>
                  <a:schemeClr val="bg1"/>
                </a:solidFill>
              </a:rPr>
              <a:t> </a:t>
            </a:r>
            <a:r>
              <a:rPr lang="en-US" sz="2050" dirty="0" err="1">
                <a:solidFill>
                  <a:schemeClr val="bg1"/>
                </a:solidFill>
              </a:rPr>
              <a:t>positiven</a:t>
            </a:r>
            <a:r>
              <a:rPr lang="en-US" sz="2050" dirty="0">
                <a:solidFill>
                  <a:schemeClr val="bg1"/>
                </a:solidFill>
              </a:rPr>
              <a:t> </a:t>
            </a:r>
            <a:r>
              <a:rPr lang="en-US" sz="2050" dirty="0" err="1">
                <a:solidFill>
                  <a:schemeClr val="bg1"/>
                </a:solidFill>
              </a:rPr>
              <a:t>Veränderung</a:t>
            </a:r>
            <a:r>
              <a:rPr lang="en-US" sz="2050" dirty="0">
                <a:solidFill>
                  <a:schemeClr val="bg1"/>
                </a:solidFill>
              </a:rPr>
              <a:t> </a:t>
            </a:r>
            <a:r>
              <a:rPr lang="en-US" sz="2050" dirty="0" err="1">
                <a:solidFill>
                  <a:schemeClr val="bg1"/>
                </a:solidFill>
              </a:rPr>
              <a:t>beitragen</a:t>
            </a:r>
            <a:r>
              <a:rPr lang="en-US" sz="2050" dirty="0">
                <a:solidFill>
                  <a:schemeClr val="bg1"/>
                </a:solidFill>
              </a:rPr>
              <a:t> </a:t>
            </a:r>
            <a:r>
              <a:rPr lang="en-US" sz="2050" dirty="0" err="1">
                <a:solidFill>
                  <a:schemeClr val="bg1"/>
                </a:solidFill>
              </a:rPr>
              <a:t>können</a:t>
            </a:r>
            <a:endParaRPr lang="en-US" sz="2050" dirty="0">
              <a:solidFill>
                <a:schemeClr val="bg1"/>
              </a:solidFill>
            </a:endParaRP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0A42CE6-21CB-44E7-A50F-D186F4F2B1B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802710" y="1773240"/>
            <a:ext cx="4621841" cy="4818059"/>
          </a:xfrm>
        </p:spPr>
        <p:txBody>
          <a:bodyPr>
            <a:normAutofit fontScale="92500" lnSpcReduction="10000"/>
          </a:bodyPr>
          <a:lstStyle/>
          <a:p>
            <a:pPr marL="228600" indent="-457200">
              <a:lnSpc>
                <a:spcPct val="120000"/>
              </a:lnSpc>
              <a:spcBef>
                <a:spcPts val="0"/>
              </a:spcBef>
              <a:buAutoNum type="arabicPeriod"/>
            </a:pPr>
            <a:r>
              <a:rPr lang="en-US" b="1" dirty="0" err="1"/>
              <a:t>Unterstützung</a:t>
            </a:r>
            <a:r>
              <a:rPr lang="en-US" b="1" dirty="0"/>
              <a:t> von </a:t>
            </a:r>
            <a:r>
              <a:rPr lang="en-US" b="1" dirty="0" err="1"/>
              <a:t>gemeinnützigen</a:t>
            </a:r>
            <a:r>
              <a:rPr lang="en-US" b="1" dirty="0"/>
              <a:t> </a:t>
            </a:r>
            <a:r>
              <a:rPr lang="en-US" b="1" dirty="0" err="1"/>
              <a:t>Organisationen</a:t>
            </a:r>
            <a:endParaRPr lang="en-US" b="1" dirty="0"/>
          </a:p>
          <a:p>
            <a:pPr lvl="0"/>
            <a:r>
              <a:rPr lang="de-AT" dirty="0"/>
              <a:t>Zuerst gilt es, ein persönlich relevantes Thema zu wählen, das man angehen möchte.</a:t>
            </a:r>
          </a:p>
          <a:p>
            <a:pPr lvl="0"/>
            <a:r>
              <a:rPr lang="de-AT" dirty="0"/>
              <a:t>In einem nächsten Schritt gilt es, Kontakt zu gemeinnützigen Organisationen herzustellen, welches sich diesem Thema widmen.</a:t>
            </a:r>
          </a:p>
          <a:p>
            <a:pPr lvl="0"/>
            <a:r>
              <a:rPr lang="de-AT" dirty="0"/>
              <a:t>Durch die Unterstützung und Mitwirkung in Organisationen, die das Ziel haben, das Gemeinwesen in sozialer und ökologischer Hinsicht zu verbessern, kann ein gesellschaftlicher Beitrag geleistet werden.</a:t>
            </a:r>
          </a:p>
          <a:p>
            <a:endParaRPr lang="en-IE" dirty="0"/>
          </a:p>
          <a:p>
            <a:endParaRPr lang="en-IE" dirty="0"/>
          </a:p>
        </p:txBody>
      </p:sp>
      <p:sp>
        <p:nvSpPr>
          <p:cNvPr id="8" name="Text Placeholder 7">
            <a:extLst>
              <a:ext uri="{FF2B5EF4-FFF2-40B4-BE49-F238E27FC236}">
                <a16:creationId xmlns:a16="http://schemas.microsoft.com/office/drawing/2014/main" id="{34EAF529-5494-453A-8092-893B0EDDB424}"/>
              </a:ext>
            </a:extLst>
          </p:cNvPr>
          <p:cNvSpPr>
            <a:spLocks noGrp="1"/>
          </p:cNvSpPr>
          <p:nvPr>
            <p:ph type="body" sz="quarter" idx="16"/>
          </p:nvPr>
        </p:nvSpPr>
        <p:spPr>
          <a:xfrm>
            <a:off x="1637538" y="278757"/>
            <a:ext cx="5133501" cy="1177731"/>
          </a:xfrm>
        </p:spPr>
        <p:txBody>
          <a:bodyPr>
            <a:normAutofit fontScale="77500" lnSpcReduction="20000"/>
          </a:bodyPr>
          <a:lstStyle/>
          <a:p>
            <a:r>
              <a:rPr lang="en-US" b="1" dirty="0" err="1"/>
              <a:t>Drei</a:t>
            </a:r>
            <a:r>
              <a:rPr lang="en-US" b="1" dirty="0"/>
              <a:t> </a:t>
            </a:r>
            <a:r>
              <a:rPr lang="en-US" b="1" dirty="0" err="1"/>
              <a:t>Möglichkeiten</a:t>
            </a:r>
            <a:r>
              <a:rPr lang="en-US" b="1" dirty="0"/>
              <a:t> für </a:t>
            </a:r>
            <a:r>
              <a:rPr lang="en-US" b="1" dirty="0" err="1"/>
              <a:t>bürgerschaftliches</a:t>
            </a:r>
            <a:r>
              <a:rPr lang="en-US" b="1" dirty="0"/>
              <a:t> Engagement in der </a:t>
            </a:r>
            <a:r>
              <a:rPr lang="en-US" b="1" dirty="0" err="1"/>
              <a:t>lokalen</a:t>
            </a:r>
            <a:r>
              <a:rPr lang="en-US" b="1" dirty="0"/>
              <a:t> </a:t>
            </a:r>
            <a:r>
              <a:rPr lang="en-US" b="1" dirty="0" err="1"/>
              <a:t>Umgebung</a:t>
            </a:r>
            <a:endParaRPr lang="en-US" b="1" dirty="0"/>
          </a:p>
          <a:p>
            <a:endParaRPr lang="en-IE" dirty="0"/>
          </a:p>
        </p:txBody>
      </p:sp>
    </p:spTree>
    <p:extLst>
      <p:ext uri="{BB962C8B-B14F-4D97-AF65-F5344CB8AC3E}">
        <p14:creationId xmlns:p14="http://schemas.microsoft.com/office/powerpoint/2010/main" val="341062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E11FCFF-38A9-486C-B80A-A6AC1F36A64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626782" y="1584250"/>
            <a:ext cx="4797770" cy="4869101"/>
          </a:xfrm>
        </p:spPr>
        <p:txBody>
          <a:bodyPr>
            <a:normAutofit lnSpcReduction="10000"/>
          </a:bodyPr>
          <a:lstStyle/>
          <a:p>
            <a:r>
              <a:rPr lang="en-US" dirty="0"/>
              <a:t>2. </a:t>
            </a:r>
            <a:r>
              <a:rPr lang="de-AT" b="1" dirty="0"/>
              <a:t>Beteiligung an öffentlichen Treffen in der Gemeinde</a:t>
            </a:r>
            <a:endParaRPr lang="de-AT" dirty="0"/>
          </a:p>
          <a:p>
            <a:pPr lvl="0"/>
            <a:r>
              <a:rPr lang="de-AT" dirty="0"/>
              <a:t>Dabei können erste Einblick und Erfahrungen in Bezug auf ein bestimmtes gesellschaftlich relevantes Thema gesammelt werden</a:t>
            </a:r>
          </a:p>
          <a:p>
            <a:pPr lvl="0"/>
            <a:r>
              <a:rPr lang="de-AT" dirty="0"/>
              <a:t>Es gibt die Möglichkeit, Netzwerke aufzubauen.</a:t>
            </a:r>
          </a:p>
          <a:p>
            <a:pPr lvl="0"/>
            <a:r>
              <a:rPr lang="de-AT" dirty="0"/>
              <a:t>Das Treffen von Gleichgesinnten ermöglicht es, sich zusammenzuschließen und eine Aktivität bzw. ein Projekt zu digitalem bürgerschaftlichem Engagement auf die Beine zu stellen</a:t>
            </a:r>
          </a:p>
          <a:p>
            <a:endParaRPr lang="en-US" dirty="0"/>
          </a:p>
          <a:p>
            <a:endParaRPr lang="en-IE" dirty="0"/>
          </a:p>
        </p:txBody>
      </p:sp>
      <p:sp>
        <p:nvSpPr>
          <p:cNvPr id="7" name="Text Placeholder 7">
            <a:extLst>
              <a:ext uri="{FF2B5EF4-FFF2-40B4-BE49-F238E27FC236}">
                <a16:creationId xmlns:a16="http://schemas.microsoft.com/office/drawing/2014/main" id="{D2337D1C-4A62-C650-4177-D3B536BA665A}"/>
              </a:ext>
            </a:extLst>
          </p:cNvPr>
          <p:cNvSpPr>
            <a:spLocks noGrp="1"/>
          </p:cNvSpPr>
          <p:nvPr>
            <p:ph type="body" sz="quarter" idx="16"/>
          </p:nvPr>
        </p:nvSpPr>
        <p:spPr>
          <a:xfrm>
            <a:off x="1637538" y="278757"/>
            <a:ext cx="5133501" cy="1177731"/>
          </a:xfrm>
        </p:spPr>
        <p:txBody>
          <a:bodyPr>
            <a:normAutofit fontScale="77500" lnSpcReduction="20000"/>
          </a:bodyPr>
          <a:lstStyle/>
          <a:p>
            <a:r>
              <a:rPr lang="en-US" b="1" dirty="0" err="1"/>
              <a:t>Drei</a:t>
            </a:r>
            <a:r>
              <a:rPr lang="en-US" b="1" dirty="0"/>
              <a:t> </a:t>
            </a:r>
            <a:r>
              <a:rPr lang="en-US" b="1" dirty="0" err="1"/>
              <a:t>Möglichkeiten</a:t>
            </a:r>
            <a:r>
              <a:rPr lang="en-US" b="1" dirty="0"/>
              <a:t> für </a:t>
            </a:r>
            <a:r>
              <a:rPr lang="en-US" b="1" dirty="0" err="1"/>
              <a:t>bürgerschaftliches</a:t>
            </a:r>
            <a:r>
              <a:rPr lang="en-US" b="1" dirty="0"/>
              <a:t> Engagement in der </a:t>
            </a:r>
            <a:r>
              <a:rPr lang="en-US" b="1" dirty="0" err="1"/>
              <a:t>lokalen</a:t>
            </a:r>
            <a:r>
              <a:rPr lang="en-US" b="1" dirty="0"/>
              <a:t> </a:t>
            </a:r>
            <a:r>
              <a:rPr lang="en-US" b="1" dirty="0" err="1"/>
              <a:t>Umgebung</a:t>
            </a:r>
            <a:endParaRPr lang="en-US" b="1" dirty="0"/>
          </a:p>
          <a:p>
            <a:endParaRPr lang="en-IE" dirty="0"/>
          </a:p>
        </p:txBody>
      </p:sp>
    </p:spTree>
    <p:extLst>
      <p:ext uri="{BB962C8B-B14F-4D97-AF65-F5344CB8AC3E}">
        <p14:creationId xmlns:p14="http://schemas.microsoft.com/office/powerpoint/2010/main" val="193381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7EF5994-F558-47E2-A5D6-103B5DE995D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802710" y="1083482"/>
            <a:ext cx="4832006" cy="5560828"/>
          </a:xfrm>
        </p:spPr>
        <p:txBody>
          <a:bodyPr>
            <a:normAutofit fontScale="77500" lnSpcReduction="20000"/>
          </a:bodyPr>
          <a:lstStyle/>
          <a:p>
            <a:endParaRPr lang="en-US" dirty="0"/>
          </a:p>
          <a:p>
            <a:pPr>
              <a:lnSpc>
                <a:spcPct val="120000"/>
              </a:lnSpc>
            </a:pPr>
            <a:r>
              <a:rPr lang="en-US" sz="3100" dirty="0"/>
              <a:t>3. </a:t>
            </a:r>
            <a:r>
              <a:rPr lang="en-US" sz="3100" b="1" dirty="0" err="1"/>
              <a:t>Unterstützung</a:t>
            </a:r>
            <a:r>
              <a:rPr lang="en-US" sz="3100" b="1" dirty="0"/>
              <a:t> von </a:t>
            </a:r>
            <a:r>
              <a:rPr lang="en-US" sz="3100" b="1" dirty="0" err="1"/>
              <a:t>lokalen</a:t>
            </a:r>
            <a:r>
              <a:rPr lang="en-US" sz="3100" b="1" dirty="0"/>
              <a:t> </a:t>
            </a:r>
            <a:r>
              <a:rPr lang="en-US" sz="3100" b="1" dirty="0" err="1"/>
              <a:t>Unternehmen</a:t>
            </a:r>
            <a:endParaRPr lang="en-US" sz="3100" b="1" dirty="0"/>
          </a:p>
          <a:p>
            <a:pPr>
              <a:lnSpc>
                <a:spcPct val="120000"/>
              </a:lnSpc>
            </a:pPr>
            <a:r>
              <a:rPr lang="en-US" sz="3100" dirty="0" err="1"/>
              <a:t>Dadurch</a:t>
            </a:r>
            <a:r>
              <a:rPr lang="en-US" sz="3100" dirty="0"/>
              <a:t> </a:t>
            </a:r>
            <a:r>
              <a:rPr lang="en-US" sz="3100" dirty="0" err="1"/>
              <a:t>werden</a:t>
            </a:r>
            <a:r>
              <a:rPr lang="en-US" sz="3100" dirty="0"/>
              <a:t> </a:t>
            </a:r>
            <a:r>
              <a:rPr lang="en-US" sz="3100" dirty="0" err="1"/>
              <a:t>lokale</a:t>
            </a:r>
            <a:r>
              <a:rPr lang="en-US" sz="3100" dirty="0"/>
              <a:t> </a:t>
            </a:r>
            <a:r>
              <a:rPr lang="en-US" sz="3100" dirty="0" err="1"/>
              <a:t>Gemeinschaften</a:t>
            </a:r>
            <a:r>
              <a:rPr lang="en-US" sz="3100" dirty="0"/>
              <a:t> und </a:t>
            </a:r>
            <a:r>
              <a:rPr lang="en-US" sz="3100" dirty="0" err="1"/>
              <a:t>Unternehmen</a:t>
            </a:r>
            <a:r>
              <a:rPr lang="en-US" sz="3100" dirty="0"/>
              <a:t> (</a:t>
            </a:r>
            <a:r>
              <a:rPr lang="en-US" sz="3100" dirty="0" err="1"/>
              <a:t>wie</a:t>
            </a:r>
            <a:r>
              <a:rPr lang="en-US" sz="3100" dirty="0"/>
              <a:t> </a:t>
            </a:r>
            <a:r>
              <a:rPr lang="en-US" sz="3100" dirty="0" err="1"/>
              <a:t>Familienbetriebe</a:t>
            </a:r>
            <a:r>
              <a:rPr lang="en-US" sz="3100" dirty="0"/>
              <a:t>, </a:t>
            </a:r>
            <a:r>
              <a:rPr lang="en-US" sz="3100" dirty="0" err="1"/>
              <a:t>lokale</a:t>
            </a:r>
            <a:r>
              <a:rPr lang="en-US" sz="3100" dirty="0"/>
              <a:t> </a:t>
            </a:r>
            <a:r>
              <a:rPr lang="en-US" sz="3100" dirty="0" err="1"/>
              <a:t>Zulieferer</a:t>
            </a:r>
            <a:r>
              <a:rPr lang="en-US" sz="3100" dirty="0"/>
              <a:t>) </a:t>
            </a:r>
            <a:r>
              <a:rPr lang="en-US" sz="3100" dirty="0" err="1"/>
              <a:t>wirtschaftlich</a:t>
            </a:r>
            <a:r>
              <a:rPr lang="en-US" sz="3100" dirty="0"/>
              <a:t> </a:t>
            </a:r>
            <a:r>
              <a:rPr lang="en-US" sz="3100" dirty="0" err="1"/>
              <a:t>gestärkt</a:t>
            </a:r>
            <a:r>
              <a:rPr lang="en-US" sz="3100" dirty="0"/>
              <a:t>.</a:t>
            </a:r>
          </a:p>
          <a:p>
            <a:pPr>
              <a:lnSpc>
                <a:spcPct val="120000"/>
              </a:lnSpc>
            </a:pPr>
            <a:r>
              <a:rPr lang="en-US" sz="3100" dirty="0" err="1"/>
              <a:t>Durch</a:t>
            </a:r>
            <a:r>
              <a:rPr lang="en-US" sz="3100" dirty="0"/>
              <a:t> den </a:t>
            </a:r>
            <a:r>
              <a:rPr lang="en-US" sz="3100" dirty="0" err="1"/>
              <a:t>Kontaktaufbau</a:t>
            </a:r>
            <a:r>
              <a:rPr lang="en-US" sz="3100" dirty="0"/>
              <a:t> </a:t>
            </a:r>
            <a:r>
              <a:rPr lang="en-US" sz="3100" dirty="0" err="1"/>
              <a:t>zu</a:t>
            </a:r>
            <a:r>
              <a:rPr lang="en-US" sz="3100" dirty="0"/>
              <a:t> </a:t>
            </a:r>
            <a:r>
              <a:rPr lang="en-US" sz="3100" dirty="0" err="1"/>
              <a:t>lokalen</a:t>
            </a:r>
            <a:r>
              <a:rPr lang="en-US" sz="3100" dirty="0"/>
              <a:t> </a:t>
            </a:r>
            <a:r>
              <a:rPr lang="en-US" sz="3100" dirty="0" err="1"/>
              <a:t>Unternehmen</a:t>
            </a:r>
            <a:r>
              <a:rPr lang="en-US" sz="3100" dirty="0"/>
              <a:t>, </a:t>
            </a:r>
            <a:r>
              <a:rPr lang="en-US" sz="3100" dirty="0" err="1"/>
              <a:t>werden</a:t>
            </a:r>
            <a:r>
              <a:rPr lang="en-US" sz="3100" dirty="0"/>
              <a:t> </a:t>
            </a:r>
            <a:r>
              <a:rPr lang="en-US" sz="3100" dirty="0" err="1"/>
              <a:t>soziale</a:t>
            </a:r>
            <a:r>
              <a:rPr lang="en-US" sz="3100" dirty="0"/>
              <a:t> </a:t>
            </a:r>
            <a:r>
              <a:rPr lang="en-US" sz="3100" dirty="0" err="1"/>
              <a:t>Beziehungen</a:t>
            </a:r>
            <a:r>
              <a:rPr lang="en-US" sz="3100" dirty="0"/>
              <a:t> </a:t>
            </a:r>
            <a:r>
              <a:rPr lang="en-US" sz="3100" dirty="0" err="1"/>
              <a:t>aufgebaut</a:t>
            </a:r>
            <a:r>
              <a:rPr lang="en-US" sz="3100" dirty="0"/>
              <a:t> und die </a:t>
            </a:r>
            <a:r>
              <a:rPr lang="en-US" sz="3100" dirty="0" err="1"/>
              <a:t>Bedarfe</a:t>
            </a:r>
            <a:r>
              <a:rPr lang="en-US" sz="3100" dirty="0"/>
              <a:t> der </a:t>
            </a:r>
            <a:r>
              <a:rPr lang="en-US" sz="3100" dirty="0" err="1"/>
              <a:t>jeweiligen</a:t>
            </a:r>
            <a:r>
              <a:rPr lang="en-US" sz="3100" dirty="0"/>
              <a:t> </a:t>
            </a:r>
            <a:r>
              <a:rPr lang="en-US" sz="3100" dirty="0" err="1"/>
              <a:t>Unternehmen</a:t>
            </a:r>
            <a:r>
              <a:rPr lang="en-US" sz="3100" dirty="0"/>
              <a:t> </a:t>
            </a:r>
            <a:r>
              <a:rPr lang="en-US" sz="3100" dirty="0" err="1"/>
              <a:t>können</a:t>
            </a:r>
            <a:r>
              <a:rPr lang="en-US" sz="3100" dirty="0"/>
              <a:t> </a:t>
            </a:r>
            <a:r>
              <a:rPr lang="en-US" sz="3100" dirty="0" err="1"/>
              <a:t>ermittelt</a:t>
            </a:r>
            <a:r>
              <a:rPr lang="en-US" sz="3100" dirty="0"/>
              <a:t> </a:t>
            </a:r>
            <a:r>
              <a:rPr lang="en-US" sz="3100" dirty="0" err="1"/>
              <a:t>werden</a:t>
            </a:r>
            <a:r>
              <a:rPr lang="en-US" sz="3100" dirty="0"/>
              <a:t>.</a:t>
            </a:r>
          </a:p>
          <a:p>
            <a:endParaRPr lang="en-IE" dirty="0"/>
          </a:p>
        </p:txBody>
      </p:sp>
      <p:sp>
        <p:nvSpPr>
          <p:cNvPr id="7" name="Text Placeholder 7">
            <a:extLst>
              <a:ext uri="{FF2B5EF4-FFF2-40B4-BE49-F238E27FC236}">
                <a16:creationId xmlns:a16="http://schemas.microsoft.com/office/drawing/2014/main" id="{6A06A4D8-F69D-5C62-EDB0-9302302B1BC7}"/>
              </a:ext>
            </a:extLst>
          </p:cNvPr>
          <p:cNvSpPr>
            <a:spLocks noGrp="1"/>
          </p:cNvSpPr>
          <p:nvPr>
            <p:ph type="body" sz="quarter" idx="16"/>
          </p:nvPr>
        </p:nvSpPr>
        <p:spPr>
          <a:xfrm>
            <a:off x="1637538" y="278757"/>
            <a:ext cx="5133501" cy="1177731"/>
          </a:xfrm>
        </p:spPr>
        <p:txBody>
          <a:bodyPr>
            <a:normAutofit fontScale="77500" lnSpcReduction="20000"/>
          </a:bodyPr>
          <a:lstStyle/>
          <a:p>
            <a:r>
              <a:rPr lang="en-US" b="1" dirty="0" err="1"/>
              <a:t>Drei</a:t>
            </a:r>
            <a:r>
              <a:rPr lang="en-US" b="1" dirty="0"/>
              <a:t> </a:t>
            </a:r>
            <a:r>
              <a:rPr lang="en-US" b="1" dirty="0" err="1"/>
              <a:t>Möglichkeiten</a:t>
            </a:r>
            <a:r>
              <a:rPr lang="en-US" b="1" dirty="0"/>
              <a:t> für </a:t>
            </a:r>
            <a:r>
              <a:rPr lang="en-US" b="1" dirty="0" err="1"/>
              <a:t>bürgerschaftliches</a:t>
            </a:r>
            <a:r>
              <a:rPr lang="en-US" b="1" dirty="0"/>
              <a:t> Engagement in der </a:t>
            </a:r>
            <a:r>
              <a:rPr lang="en-US" b="1" dirty="0" err="1"/>
              <a:t>lokalen</a:t>
            </a:r>
            <a:r>
              <a:rPr lang="en-US" b="1" dirty="0"/>
              <a:t> </a:t>
            </a:r>
            <a:r>
              <a:rPr lang="en-US" b="1" dirty="0" err="1"/>
              <a:t>Umgebung</a:t>
            </a:r>
            <a:endParaRPr lang="en-US" b="1" dirty="0"/>
          </a:p>
        </p:txBody>
      </p:sp>
    </p:spTree>
    <p:extLst>
      <p:ext uri="{BB962C8B-B14F-4D97-AF65-F5344CB8AC3E}">
        <p14:creationId xmlns:p14="http://schemas.microsoft.com/office/powerpoint/2010/main" val="2776592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328321"/>
            <a:ext cx="5147674" cy="3416320"/>
          </a:xfrm>
          <a:prstGeom prst="rect">
            <a:avLst/>
          </a:prstGeom>
          <a:noFill/>
        </p:spPr>
        <p:txBody>
          <a:bodyPr wrap="square" rtlCol="0">
            <a:spAutoFit/>
          </a:bodyPr>
          <a:lstStyle/>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Blog on 5 Ways To Improve Your Community Through Civic Engagement</a:t>
            </a:r>
            <a:endParaRPr lang="en-US"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Article on 4 Steps to Consider in the Project Planning Process</a:t>
            </a:r>
            <a:endParaRPr lang="en-US" sz="2400" dirty="0">
              <a:solidFill>
                <a:schemeClr val="bg1"/>
              </a:solidFill>
            </a:endParaRPr>
          </a:p>
          <a:p>
            <a:endParaRPr lang="en-IE" sz="2400" dirty="0">
              <a:solidFill>
                <a:schemeClr val="bg1"/>
              </a:solidFill>
            </a:endParaRPr>
          </a:p>
          <a:p>
            <a:r>
              <a:rPr lang="en-US" sz="2400" b="0" i="0" dirty="0">
                <a:solidFill>
                  <a:schemeClr val="bg1"/>
                </a:solidFill>
                <a:effectLst/>
                <a:hlinkClick r:id="rId5">
                  <a:extLst>
                    <a:ext uri="{A12FA001-AC4F-418D-AE19-62706E023703}">
                      <ahyp:hlinkClr xmlns:ahyp="http://schemas.microsoft.com/office/drawing/2018/hyperlinkcolor" val="tx"/>
                    </a:ext>
                  </a:extLst>
                </a:hlinkClick>
              </a:rPr>
              <a:t>Report of the Taskforce on Active Citizenship</a:t>
            </a:r>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17107" y="99596"/>
            <a:ext cx="5133502" cy="124097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dirty="0" err="1"/>
              <a:t>Förderung</a:t>
            </a:r>
            <a:r>
              <a:rPr lang="en-US" sz="3000" b="1" dirty="0"/>
              <a:t> von </a:t>
            </a:r>
            <a:r>
              <a:rPr lang="en-US" sz="3000" b="1" dirty="0" err="1"/>
              <a:t>lokalen</a:t>
            </a:r>
            <a:r>
              <a:rPr lang="en-US" sz="3000" b="1" dirty="0"/>
              <a:t> Gruppen und </a:t>
            </a:r>
            <a:r>
              <a:rPr lang="en-US" sz="3000" b="1" dirty="0" err="1"/>
              <a:t>Gemeinschaften</a:t>
            </a:r>
            <a:r>
              <a:rPr lang="en-US" sz="3000" b="1" dirty="0"/>
              <a:t> – </a:t>
            </a:r>
            <a:r>
              <a:rPr lang="en-US" sz="3000" b="1" dirty="0" err="1"/>
              <a:t>Weitere</a:t>
            </a:r>
            <a:r>
              <a:rPr lang="en-US" sz="3000" b="1" dirty="0"/>
              <a:t> </a:t>
            </a:r>
            <a:r>
              <a:rPr lang="en-US" sz="3000" b="1" dirty="0" err="1"/>
              <a:t>Ressourcen</a:t>
            </a:r>
            <a:endParaRPr lang="en-US" sz="3000" b="1" dirty="0"/>
          </a:p>
          <a:p>
            <a:endParaRPr lang="en-US" sz="3200" dirty="0"/>
          </a:p>
        </p:txBody>
      </p:sp>
      <p:pic>
        <p:nvPicPr>
          <p:cNvPr id="5" name="Picture Placeholder 4">
            <a:extLst>
              <a:ext uri="{FF2B5EF4-FFF2-40B4-BE49-F238E27FC236}">
                <a16:creationId xmlns:a16="http://schemas.microsoft.com/office/drawing/2014/main" id="{0E6C3899-538C-44E8-91BC-70272784F266}"/>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814576"/>
            <a:ext cx="9574760" cy="1068887"/>
          </a:xfrm>
        </p:spPr>
        <p:txBody>
          <a:bodyPr>
            <a:normAutofit fontScale="92500" lnSpcReduction="20000"/>
          </a:bodyPr>
          <a:lstStyle/>
          <a:p>
            <a:r>
              <a:rPr lang="de-DE" b="1" dirty="0"/>
              <a:t>Ein Projekt mit dem Service-Learning Ansatz durchführen </a:t>
            </a:r>
            <a:endParaRPr lang="de-AT" b="1"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5">
            <a:extLst>
              <a:ext uri="{FF2B5EF4-FFF2-40B4-BE49-F238E27FC236}">
                <a16:creationId xmlns:a16="http://schemas.microsoft.com/office/drawing/2014/main" id="{F9060067-470D-2B9B-453B-50F13F22B2CA}"/>
              </a:ext>
            </a:extLst>
          </p:cNvPr>
          <p:cNvSpPr txBox="1"/>
          <p:nvPr/>
        </p:nvSpPr>
        <p:spPr>
          <a:xfrm>
            <a:off x="8701327" y="518991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a:t>
            </a:r>
            <a:r>
              <a:rPr lang="en-IE" sz="2000" b="1" dirty="0" err="1">
                <a:solidFill>
                  <a:schemeClr val="bg1"/>
                </a:solidFill>
              </a:rPr>
              <a:t>innen</a:t>
            </a:r>
            <a:endParaRPr lang="en-IE" sz="20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F608AB-8085-4100-B1F5-68B993777612}"/>
              </a:ext>
            </a:extLst>
          </p:cNvPr>
          <p:cNvSpPr>
            <a:spLocks noGrp="1"/>
          </p:cNvSpPr>
          <p:nvPr>
            <p:ph type="body" sz="quarter" idx="18"/>
          </p:nvPr>
        </p:nvSpPr>
        <p:spPr/>
        <p:txBody>
          <a:bodyPr>
            <a:normAutofit fontScale="92500" lnSpcReduction="20000"/>
          </a:bodyPr>
          <a:lstStyle/>
          <a:p>
            <a:pPr marL="0"/>
            <a:r>
              <a:rPr lang="en-US" dirty="0"/>
              <a:t>Service-Learning </a:t>
            </a:r>
            <a:r>
              <a:rPr lang="en-US" dirty="0" err="1"/>
              <a:t>wird</a:t>
            </a:r>
            <a:r>
              <a:rPr lang="en-US" dirty="0"/>
              <a:t> </a:t>
            </a:r>
            <a:r>
              <a:rPr lang="en-US" dirty="0" err="1"/>
              <a:t>realisiert</a:t>
            </a:r>
            <a:r>
              <a:rPr lang="en-US" dirty="0"/>
              <a:t>, </a:t>
            </a:r>
            <a:r>
              <a:rPr lang="en-US" dirty="0" err="1"/>
              <a:t>wenn</a:t>
            </a:r>
            <a:r>
              <a:rPr lang="en-US" dirty="0"/>
              <a:t> </a:t>
            </a:r>
            <a:r>
              <a:rPr lang="en-US" dirty="0" err="1"/>
              <a:t>Lernen</a:t>
            </a:r>
            <a:r>
              <a:rPr lang="en-US" dirty="0"/>
              <a:t> </a:t>
            </a:r>
            <a:r>
              <a:rPr lang="en-US" dirty="0" err="1"/>
              <a:t>durch</a:t>
            </a:r>
            <a:r>
              <a:rPr lang="en-US" dirty="0"/>
              <a:t> </a:t>
            </a:r>
            <a:r>
              <a:rPr lang="en-US" dirty="0" err="1"/>
              <a:t>eine</a:t>
            </a:r>
            <a:r>
              <a:rPr lang="en-US" dirty="0"/>
              <a:t> </a:t>
            </a:r>
            <a:r>
              <a:rPr lang="en-US" dirty="0" err="1"/>
              <a:t>Dienstleistung</a:t>
            </a:r>
            <a:r>
              <a:rPr lang="en-US" dirty="0"/>
              <a:t> (Service) in </a:t>
            </a:r>
            <a:r>
              <a:rPr lang="en-US" dirty="0" err="1"/>
              <a:t>einer</a:t>
            </a:r>
            <a:r>
              <a:rPr lang="en-US" dirty="0"/>
              <a:t> </a:t>
            </a:r>
            <a:r>
              <a:rPr lang="en-US" dirty="0" err="1"/>
              <a:t>lokalen</a:t>
            </a:r>
            <a:r>
              <a:rPr lang="en-US" dirty="0"/>
              <a:t> Gemeinschaft und </a:t>
            </a:r>
            <a:r>
              <a:rPr lang="en-US" dirty="0" err="1"/>
              <a:t>einer</a:t>
            </a:r>
            <a:r>
              <a:rPr lang="en-US" dirty="0"/>
              <a:t> </a:t>
            </a:r>
            <a:r>
              <a:rPr lang="en-US" dirty="0" err="1"/>
              <a:t>anschließenden</a:t>
            </a:r>
            <a:r>
              <a:rPr lang="en-US" dirty="0"/>
              <a:t> </a:t>
            </a:r>
            <a:r>
              <a:rPr lang="en-US" dirty="0" err="1"/>
              <a:t>Reflexion</a:t>
            </a:r>
            <a:r>
              <a:rPr lang="en-US" dirty="0"/>
              <a:t> (Learning) </a:t>
            </a:r>
            <a:r>
              <a:rPr lang="en-US" dirty="0" err="1"/>
              <a:t>darüber</a:t>
            </a:r>
            <a:r>
              <a:rPr lang="en-US" dirty="0"/>
              <a:t> </a:t>
            </a:r>
            <a:r>
              <a:rPr lang="en-US" dirty="0" err="1"/>
              <a:t>erfolgt</a:t>
            </a:r>
            <a:r>
              <a:rPr lang="en-US" dirty="0"/>
              <a:t>. Service-Learning </a:t>
            </a:r>
            <a:r>
              <a:rPr lang="en-US" dirty="0" err="1"/>
              <a:t>trägt</a:t>
            </a:r>
            <a:r>
              <a:rPr lang="en-US" dirty="0"/>
              <a:t> </a:t>
            </a:r>
            <a:r>
              <a:rPr lang="en-US" dirty="0" err="1"/>
              <a:t>damit</a:t>
            </a:r>
            <a:r>
              <a:rPr lang="en-US" dirty="0"/>
              <a:t> </a:t>
            </a:r>
            <a:r>
              <a:rPr lang="en-US" dirty="0" err="1"/>
              <a:t>nicht</a:t>
            </a:r>
            <a:r>
              <a:rPr lang="en-US" dirty="0"/>
              <a:t> </a:t>
            </a:r>
            <a:r>
              <a:rPr lang="en-US" dirty="0" err="1"/>
              <a:t>nur</a:t>
            </a:r>
            <a:r>
              <a:rPr lang="en-US" dirty="0"/>
              <a:t> </a:t>
            </a:r>
            <a:r>
              <a:rPr lang="en-US" dirty="0" err="1"/>
              <a:t>zu</a:t>
            </a:r>
            <a:r>
              <a:rPr lang="en-US" dirty="0"/>
              <a:t> </a:t>
            </a:r>
            <a:r>
              <a:rPr lang="en-US" dirty="0" err="1"/>
              <a:t>einem</a:t>
            </a:r>
            <a:r>
              <a:rPr lang="en-US" dirty="0"/>
              <a:t> </a:t>
            </a:r>
            <a:r>
              <a:rPr lang="en-US" dirty="0" err="1"/>
              <a:t>besseren</a:t>
            </a:r>
            <a:r>
              <a:rPr lang="en-US" dirty="0"/>
              <a:t> </a:t>
            </a:r>
            <a:r>
              <a:rPr lang="en-US" dirty="0" err="1"/>
              <a:t>Verständnis</a:t>
            </a:r>
            <a:r>
              <a:rPr lang="en-US" dirty="0"/>
              <a:t> des </a:t>
            </a:r>
            <a:r>
              <a:rPr lang="en-US" dirty="0" err="1"/>
              <a:t>Praxisfeldes</a:t>
            </a:r>
            <a:r>
              <a:rPr lang="en-US" dirty="0"/>
              <a:t>, in dem die </a:t>
            </a:r>
            <a:r>
              <a:rPr lang="en-US" dirty="0" err="1"/>
              <a:t>Dienstleistung</a:t>
            </a:r>
            <a:r>
              <a:rPr lang="en-US" dirty="0"/>
              <a:t> </a:t>
            </a:r>
            <a:r>
              <a:rPr lang="en-US" dirty="0" err="1"/>
              <a:t>ausgeführt</a:t>
            </a:r>
            <a:r>
              <a:rPr lang="en-US" dirty="0"/>
              <a:t> </a:t>
            </a:r>
            <a:r>
              <a:rPr lang="en-US" dirty="0" err="1"/>
              <a:t>wird</a:t>
            </a:r>
            <a:r>
              <a:rPr lang="en-US" dirty="0"/>
              <a:t>, </a:t>
            </a:r>
            <a:r>
              <a:rPr lang="en-US" dirty="0" err="1"/>
              <a:t>bei</a:t>
            </a:r>
            <a:r>
              <a:rPr lang="en-US" dirty="0"/>
              <a:t>, </a:t>
            </a:r>
            <a:r>
              <a:rPr lang="en-US" dirty="0" err="1"/>
              <a:t>sondern</a:t>
            </a:r>
            <a:r>
              <a:rPr lang="en-US" dirty="0"/>
              <a:t> </a:t>
            </a:r>
            <a:r>
              <a:rPr lang="en-US" dirty="0" err="1"/>
              <a:t>hilft</a:t>
            </a:r>
            <a:r>
              <a:rPr lang="en-US" dirty="0"/>
              <a:t> </a:t>
            </a:r>
            <a:r>
              <a:rPr lang="en-US" dirty="0" err="1"/>
              <a:t>auch</a:t>
            </a:r>
            <a:r>
              <a:rPr lang="en-US" dirty="0"/>
              <a:t> die für die Arbeit in </a:t>
            </a:r>
            <a:r>
              <a:rPr lang="en-US" dirty="0" err="1"/>
              <a:t>einem</a:t>
            </a:r>
            <a:r>
              <a:rPr lang="en-US" dirty="0"/>
              <a:t> </a:t>
            </a:r>
            <a:r>
              <a:rPr lang="en-US" dirty="0" err="1"/>
              <a:t>bestimmten</a:t>
            </a:r>
            <a:r>
              <a:rPr lang="en-US" dirty="0"/>
              <a:t> </a:t>
            </a:r>
            <a:r>
              <a:rPr lang="en-US" dirty="0" err="1"/>
              <a:t>Praxisfeld</a:t>
            </a:r>
            <a:r>
              <a:rPr lang="en-US" dirty="0"/>
              <a:t> </a:t>
            </a:r>
            <a:r>
              <a:rPr lang="en-US" dirty="0" err="1"/>
              <a:t>erforderlichen</a:t>
            </a:r>
            <a:r>
              <a:rPr lang="en-US" dirty="0"/>
              <a:t> </a:t>
            </a:r>
            <a:r>
              <a:rPr lang="en-US" dirty="0" err="1"/>
              <a:t>Fähigkeiten</a:t>
            </a:r>
            <a:r>
              <a:rPr lang="en-US" dirty="0"/>
              <a:t> </a:t>
            </a:r>
            <a:r>
              <a:rPr lang="en-US" dirty="0" err="1"/>
              <a:t>zu</a:t>
            </a:r>
            <a:r>
              <a:rPr lang="en-US" dirty="0"/>
              <a:t> </a:t>
            </a:r>
            <a:r>
              <a:rPr lang="en-US" dirty="0" err="1"/>
              <a:t>üben</a:t>
            </a:r>
            <a:r>
              <a:rPr lang="en-US" dirty="0"/>
              <a:t>. Service-Learning </a:t>
            </a:r>
            <a:r>
              <a:rPr lang="en-US" dirty="0" err="1"/>
              <a:t>beinhaltet</a:t>
            </a:r>
            <a:r>
              <a:rPr lang="en-US" dirty="0"/>
              <a:t> </a:t>
            </a:r>
            <a:r>
              <a:rPr lang="en-US" dirty="0" err="1"/>
              <a:t>vier</a:t>
            </a:r>
            <a:r>
              <a:rPr lang="en-US" dirty="0"/>
              <a:t> </a:t>
            </a:r>
            <a:r>
              <a:rPr lang="en-US" dirty="0" err="1"/>
              <a:t>Schritte</a:t>
            </a:r>
            <a:r>
              <a:rPr lang="en-US" dirty="0"/>
              <a:t>:</a:t>
            </a:r>
            <a:endParaRPr lang="en-US" sz="1400" dirty="0"/>
          </a:p>
          <a:p>
            <a:pPr marL="457200" indent="-457200">
              <a:buFont typeface="+mj-lt"/>
              <a:buAutoNum type="arabicPeriod"/>
            </a:pPr>
            <a:r>
              <a:rPr lang="en-US" dirty="0"/>
              <a:t>Service-Learning </a:t>
            </a:r>
            <a:r>
              <a:rPr lang="en-US" dirty="0" err="1"/>
              <a:t>umfasst</a:t>
            </a:r>
            <a:r>
              <a:rPr lang="en-US" dirty="0"/>
              <a:t> </a:t>
            </a:r>
            <a:r>
              <a:rPr lang="en-US" dirty="0" err="1"/>
              <a:t>bürgerschaftliches</a:t>
            </a:r>
            <a:r>
              <a:rPr lang="en-US" dirty="0"/>
              <a:t> Engagement in Form </a:t>
            </a:r>
            <a:r>
              <a:rPr lang="en-US" dirty="0" err="1"/>
              <a:t>einer</a:t>
            </a:r>
            <a:r>
              <a:rPr lang="en-US" dirty="0"/>
              <a:t> </a:t>
            </a:r>
            <a:r>
              <a:rPr lang="en-US" dirty="0" err="1"/>
              <a:t>Dienstleistung</a:t>
            </a:r>
            <a:r>
              <a:rPr lang="en-US" dirty="0"/>
              <a:t> </a:t>
            </a:r>
            <a:r>
              <a:rPr lang="en-US" dirty="0" err="1"/>
              <a:t>außerhalb</a:t>
            </a:r>
            <a:r>
              <a:rPr lang="en-US" dirty="0"/>
              <a:t> der Hochschule ("Service").</a:t>
            </a:r>
          </a:p>
          <a:p>
            <a:pPr marL="457200" indent="-457200">
              <a:buFont typeface="+mj-lt"/>
              <a:buAutoNum type="arabicPeriod"/>
            </a:pPr>
            <a:r>
              <a:rPr lang="en-US" dirty="0" err="1"/>
              <a:t>Studierende</a:t>
            </a:r>
            <a:r>
              <a:rPr lang="en-US" dirty="0"/>
              <a:t> </a:t>
            </a:r>
            <a:r>
              <a:rPr lang="en-US" dirty="0" err="1"/>
              <a:t>reflektieren</a:t>
            </a:r>
            <a:r>
              <a:rPr lang="en-US" dirty="0"/>
              <a:t> </a:t>
            </a:r>
            <a:r>
              <a:rPr lang="en-US" dirty="0" err="1"/>
              <a:t>im</a:t>
            </a:r>
            <a:r>
              <a:rPr lang="en-US" dirty="0"/>
              <a:t> </a:t>
            </a:r>
            <a:r>
              <a:rPr lang="en-US" dirty="0" err="1"/>
              <a:t>Rahmen</a:t>
            </a:r>
            <a:r>
              <a:rPr lang="en-US" dirty="0"/>
              <a:t> der </a:t>
            </a:r>
            <a:r>
              <a:rPr lang="en-US" dirty="0" err="1"/>
              <a:t>Lehrveranstaltung</a:t>
            </a:r>
            <a:r>
              <a:rPr lang="en-US" dirty="0"/>
              <a:t> </a:t>
            </a:r>
            <a:r>
              <a:rPr lang="en-US" dirty="0" err="1"/>
              <a:t>ihre</a:t>
            </a:r>
            <a:r>
              <a:rPr lang="en-US" dirty="0"/>
              <a:t> </a:t>
            </a:r>
            <a:r>
              <a:rPr lang="en-US" dirty="0" err="1"/>
              <a:t>Erfahrungen</a:t>
            </a:r>
            <a:r>
              <a:rPr lang="en-US" dirty="0"/>
              <a:t> in der Praxis z. B. </a:t>
            </a:r>
            <a:r>
              <a:rPr lang="en-US" dirty="0" err="1"/>
              <a:t>anhand</a:t>
            </a:r>
            <a:r>
              <a:rPr lang="en-US" dirty="0"/>
              <a:t> </a:t>
            </a:r>
            <a:r>
              <a:rPr lang="en-US" dirty="0" err="1"/>
              <a:t>eines</a:t>
            </a:r>
            <a:r>
              <a:rPr lang="en-US" dirty="0"/>
              <a:t> </a:t>
            </a:r>
            <a:r>
              <a:rPr lang="en-US" dirty="0" err="1"/>
              <a:t>Lerntagebuchs</a:t>
            </a:r>
            <a:r>
              <a:rPr lang="en-US" dirty="0"/>
              <a:t> und </a:t>
            </a:r>
            <a:r>
              <a:rPr lang="en-US" dirty="0" err="1"/>
              <a:t>erwerben</a:t>
            </a:r>
            <a:r>
              <a:rPr lang="en-US" dirty="0"/>
              <a:t> </a:t>
            </a:r>
            <a:r>
              <a:rPr lang="en-US" dirty="0" err="1"/>
              <a:t>fachspezifische</a:t>
            </a:r>
            <a:r>
              <a:rPr lang="en-US" dirty="0"/>
              <a:t> und </a:t>
            </a:r>
            <a:r>
              <a:rPr lang="en-US" dirty="0" err="1"/>
              <a:t>überfachliche</a:t>
            </a:r>
            <a:r>
              <a:rPr lang="en-US" dirty="0"/>
              <a:t> </a:t>
            </a:r>
            <a:r>
              <a:rPr lang="en-US" dirty="0" err="1"/>
              <a:t>Kompetenzen</a:t>
            </a:r>
            <a:r>
              <a:rPr lang="en-US" dirty="0"/>
              <a:t> („Learning“).</a:t>
            </a:r>
          </a:p>
          <a:p>
            <a:pPr marL="457200" indent="-457200">
              <a:buFont typeface="+mj-lt"/>
              <a:buAutoNum type="arabicPeriod"/>
            </a:pPr>
            <a:r>
              <a:rPr lang="en-US" dirty="0" err="1"/>
              <a:t>Im</a:t>
            </a:r>
            <a:r>
              <a:rPr lang="en-US" dirty="0"/>
              <a:t> </a:t>
            </a:r>
            <a:r>
              <a:rPr lang="en-US" dirty="0" err="1"/>
              <a:t>Rahmen</a:t>
            </a:r>
            <a:r>
              <a:rPr lang="en-US" dirty="0"/>
              <a:t> von Service-Learning </a:t>
            </a:r>
            <a:r>
              <a:rPr lang="en-US" dirty="0" err="1"/>
              <a:t>arbeiten</a:t>
            </a:r>
            <a:r>
              <a:rPr lang="en-US" dirty="0"/>
              <a:t> </a:t>
            </a:r>
            <a:r>
              <a:rPr lang="en-US" dirty="0" err="1"/>
              <a:t>Studierende</a:t>
            </a:r>
            <a:r>
              <a:rPr lang="en-US" dirty="0"/>
              <a:t> </a:t>
            </a:r>
            <a:r>
              <a:rPr lang="en-US" dirty="0" err="1"/>
              <a:t>mit</a:t>
            </a:r>
            <a:r>
              <a:rPr lang="en-US" dirty="0"/>
              <a:t> </a:t>
            </a:r>
            <a:r>
              <a:rPr lang="en-US" dirty="0" err="1"/>
              <a:t>Praxispartner</a:t>
            </a:r>
            <a:r>
              <a:rPr lang="en-US" dirty="0"/>
              <a:t>*</a:t>
            </a:r>
            <a:r>
              <a:rPr lang="en-US" dirty="0" err="1"/>
              <a:t>innen</a:t>
            </a:r>
            <a:r>
              <a:rPr lang="en-US" dirty="0"/>
              <a:t> </a:t>
            </a:r>
            <a:r>
              <a:rPr lang="en-US" dirty="0" err="1"/>
              <a:t>aus</a:t>
            </a:r>
            <a:r>
              <a:rPr lang="en-US" dirty="0"/>
              <a:t> </a:t>
            </a:r>
            <a:r>
              <a:rPr lang="en-US" dirty="0" err="1"/>
              <a:t>unterschiedlichen</a:t>
            </a:r>
            <a:r>
              <a:rPr lang="en-US" dirty="0"/>
              <a:t> </a:t>
            </a:r>
            <a:r>
              <a:rPr lang="en-US" dirty="0" err="1"/>
              <a:t>gesellschaftlichen</a:t>
            </a:r>
            <a:r>
              <a:rPr lang="en-US" dirty="0"/>
              <a:t> </a:t>
            </a:r>
            <a:r>
              <a:rPr lang="en-US" dirty="0" err="1"/>
              <a:t>Bereichen</a:t>
            </a:r>
            <a:r>
              <a:rPr lang="en-US" dirty="0"/>
              <a:t> </a:t>
            </a:r>
            <a:r>
              <a:rPr lang="en-US" dirty="0" err="1"/>
              <a:t>zusammen</a:t>
            </a:r>
            <a:r>
              <a:rPr lang="en-US" dirty="0"/>
              <a:t>.</a:t>
            </a:r>
          </a:p>
          <a:p>
            <a:pPr marL="457200" indent="-457200">
              <a:buFont typeface="+mj-lt"/>
              <a:buAutoNum type="arabicPeriod"/>
            </a:pPr>
            <a:r>
              <a:rPr lang="en-US" dirty="0" err="1"/>
              <a:t>Wissenschaftliches</a:t>
            </a:r>
            <a:r>
              <a:rPr lang="en-US" dirty="0"/>
              <a:t> Wissen </a:t>
            </a:r>
            <a:r>
              <a:rPr lang="en-US" dirty="0" err="1"/>
              <a:t>kann</a:t>
            </a:r>
            <a:r>
              <a:rPr lang="en-US" dirty="0"/>
              <a:t> auf die Praxis </a:t>
            </a:r>
            <a:r>
              <a:rPr lang="en-US" dirty="0" err="1"/>
              <a:t>bezogen</a:t>
            </a:r>
            <a:r>
              <a:rPr lang="en-US" dirty="0"/>
              <a:t> warden.</a:t>
            </a:r>
          </a:p>
          <a:p>
            <a:endParaRPr lang="en-US" dirty="0"/>
          </a:p>
          <a:p>
            <a:endParaRPr lang="en-IE" dirty="0"/>
          </a:p>
        </p:txBody>
      </p:sp>
      <p:sp>
        <p:nvSpPr>
          <p:cNvPr id="5" name="Text Placeholder 4">
            <a:extLst>
              <a:ext uri="{FF2B5EF4-FFF2-40B4-BE49-F238E27FC236}">
                <a16:creationId xmlns:a16="http://schemas.microsoft.com/office/drawing/2014/main" id="{C2083D29-2119-4DD6-91CC-4B3E05F124A5}"/>
              </a:ext>
            </a:extLst>
          </p:cNvPr>
          <p:cNvSpPr>
            <a:spLocks noGrp="1"/>
          </p:cNvSpPr>
          <p:nvPr>
            <p:ph type="body" sz="quarter" idx="16"/>
          </p:nvPr>
        </p:nvSpPr>
        <p:spPr/>
        <p:txBody>
          <a:bodyPr>
            <a:normAutofit lnSpcReduction="10000"/>
          </a:bodyPr>
          <a:lstStyle/>
          <a:p>
            <a:r>
              <a:rPr lang="en-IE" b="1" dirty="0"/>
              <a:t>Das </a:t>
            </a:r>
            <a:r>
              <a:rPr lang="en-IE" b="1" dirty="0" err="1"/>
              <a:t>Konzept</a:t>
            </a:r>
            <a:r>
              <a:rPr lang="en-IE" b="1" dirty="0"/>
              <a:t> des Service-Learning</a:t>
            </a:r>
          </a:p>
          <a:p>
            <a:endParaRPr lang="en-IE" dirty="0"/>
          </a:p>
        </p:txBody>
      </p:sp>
      <p:sp>
        <p:nvSpPr>
          <p:cNvPr id="8" name="TextBox 7">
            <a:extLst>
              <a:ext uri="{FF2B5EF4-FFF2-40B4-BE49-F238E27FC236}">
                <a16:creationId xmlns:a16="http://schemas.microsoft.com/office/drawing/2014/main" id="{B7187FAC-2DAD-4D33-95D0-AD78404D1C1E}"/>
              </a:ext>
            </a:extLst>
          </p:cNvPr>
          <p:cNvSpPr txBox="1"/>
          <p:nvPr/>
        </p:nvSpPr>
        <p:spPr>
          <a:xfrm>
            <a:off x="2455816" y="6156533"/>
            <a:ext cx="9497242" cy="369332"/>
          </a:xfrm>
          <a:prstGeom prst="rect">
            <a:avLst/>
          </a:prstGeom>
          <a:noFill/>
        </p:spPr>
        <p:txBody>
          <a:bodyPr wrap="square">
            <a:spAutoFit/>
          </a:bodyPr>
          <a:lstStyle/>
          <a:p>
            <a:r>
              <a:rPr lang="en-US" dirty="0">
                <a:solidFill>
                  <a:srgbClr val="23385C"/>
                </a:solidFill>
                <a:hlinkClick r:id="rId2">
                  <a:extLst>
                    <a:ext uri="{A12FA001-AC4F-418D-AE19-62706E023703}">
                      <ahyp:hlinkClr xmlns:ahyp="http://schemas.microsoft.com/office/drawing/2018/hyperlinkcolor" val="tx"/>
                    </a:ext>
                  </a:extLst>
                </a:hlinkClick>
              </a:rPr>
              <a:t>Article on Service-learning boosts academic performance and retention rates in collaborative study</a:t>
            </a:r>
            <a:endParaRPr lang="en-IE" dirty="0">
              <a:solidFill>
                <a:srgbClr val="23385C"/>
              </a:solidFill>
            </a:endParaRPr>
          </a:p>
        </p:txBody>
      </p:sp>
    </p:spTree>
    <p:extLst>
      <p:ext uri="{BB962C8B-B14F-4D97-AF65-F5344CB8AC3E}">
        <p14:creationId xmlns:p14="http://schemas.microsoft.com/office/powerpoint/2010/main" val="25584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00564" y="656293"/>
            <a:ext cx="9566717" cy="2317050"/>
          </a:xfrm>
        </p:spPr>
        <p:txBody>
          <a:bodyPr>
            <a:normAutofit/>
          </a:bodyPr>
          <a:lstStyle/>
          <a:p>
            <a:r>
              <a:rPr lang="de-AT" b="1" dirty="0"/>
              <a:t>Praxisprobleme lösen: Lokale Bedürfnislagen und globale Herausforderungen </a:t>
            </a:r>
            <a:endParaRPr lang="de-AT"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r>
              <a:rPr lang="en-US" dirty="0"/>
              <a:t>01</a:t>
            </a:r>
            <a:endParaRPr lang="en-IE" dirty="0"/>
          </a:p>
        </p:txBody>
      </p:sp>
      <p:sp>
        <p:nvSpPr>
          <p:cNvPr id="6" name="TextBox 5">
            <a:extLst>
              <a:ext uri="{FF2B5EF4-FFF2-40B4-BE49-F238E27FC236}">
                <a16:creationId xmlns:a16="http://schemas.microsoft.com/office/drawing/2014/main" id="{1BFA3EDB-09CC-42A1-8AA8-6B0B4DC25A98}"/>
              </a:ext>
            </a:extLst>
          </p:cNvPr>
          <p:cNvSpPr txBox="1"/>
          <p:nvPr/>
        </p:nvSpPr>
        <p:spPr>
          <a:xfrm>
            <a:off x="8701327" y="518991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a:t>
            </a:r>
            <a:r>
              <a:rPr lang="en-IE" sz="2000" b="1" dirty="0" err="1">
                <a:solidFill>
                  <a:schemeClr val="bg1"/>
                </a:solidFill>
              </a:rPr>
              <a:t>innen</a:t>
            </a:r>
            <a:endParaRPr lang="en-IE" sz="20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14" name="TextBox 13">
            <a:extLst>
              <a:ext uri="{FF2B5EF4-FFF2-40B4-BE49-F238E27FC236}">
                <a16:creationId xmlns:a16="http://schemas.microsoft.com/office/drawing/2014/main" id="{CE3BCDB5-341B-449E-AC1C-B4274813968A}"/>
              </a:ext>
            </a:extLst>
          </p:cNvPr>
          <p:cNvSpPr txBox="1"/>
          <p:nvPr/>
        </p:nvSpPr>
        <p:spPr>
          <a:xfrm>
            <a:off x="564160" y="1351901"/>
            <a:ext cx="11314215" cy="3785652"/>
          </a:xfrm>
          <a:prstGeom prst="rect">
            <a:avLst/>
          </a:prstGeom>
          <a:noFill/>
        </p:spPr>
        <p:txBody>
          <a:bodyPr wrap="square" rtlCol="0">
            <a:spAutoFit/>
          </a:bodyPr>
          <a:lstStyle/>
          <a:p>
            <a:r>
              <a:rPr lang="en-US" sz="2400" dirty="0">
                <a:solidFill>
                  <a:schemeClr val="bg1"/>
                </a:solidFill>
              </a:rPr>
              <a:t>Es </a:t>
            </a:r>
            <a:r>
              <a:rPr lang="en-US" sz="2400" dirty="0" err="1">
                <a:solidFill>
                  <a:schemeClr val="bg1"/>
                </a:solidFill>
              </a:rPr>
              <a:t>gibt</a:t>
            </a:r>
            <a:r>
              <a:rPr lang="en-US" sz="2400" dirty="0">
                <a:solidFill>
                  <a:schemeClr val="bg1"/>
                </a:solidFill>
              </a:rPr>
              <a:t> </a:t>
            </a:r>
            <a:r>
              <a:rPr lang="en-US" sz="2400" dirty="0" err="1">
                <a:solidFill>
                  <a:schemeClr val="bg1"/>
                </a:solidFill>
              </a:rPr>
              <a:t>Unterschiede</a:t>
            </a:r>
            <a:r>
              <a:rPr lang="en-US" sz="2400" dirty="0">
                <a:solidFill>
                  <a:schemeClr val="bg1"/>
                </a:solidFill>
              </a:rPr>
              <a:t> </a:t>
            </a:r>
            <a:r>
              <a:rPr lang="en-US" sz="2400" dirty="0" err="1">
                <a:solidFill>
                  <a:schemeClr val="bg1"/>
                </a:solidFill>
              </a:rPr>
              <a:t>zwischen</a:t>
            </a:r>
            <a:r>
              <a:rPr lang="en-US" sz="2400" dirty="0">
                <a:solidFill>
                  <a:schemeClr val="bg1"/>
                </a:solidFill>
              </a:rPr>
              <a:t> </a:t>
            </a:r>
            <a:r>
              <a:rPr lang="en-US" sz="2400" b="1" dirty="0">
                <a:solidFill>
                  <a:schemeClr val="bg1"/>
                </a:solidFill>
              </a:rPr>
              <a:t>Service-Learning </a:t>
            </a:r>
            <a:r>
              <a:rPr lang="en-US" sz="2400" dirty="0">
                <a:solidFill>
                  <a:schemeClr val="bg1"/>
                </a:solidFill>
              </a:rPr>
              <a:t>und </a:t>
            </a:r>
            <a:r>
              <a:rPr lang="en-US" sz="2400" b="1" dirty="0" err="1">
                <a:solidFill>
                  <a:schemeClr val="bg1"/>
                </a:solidFill>
              </a:rPr>
              <a:t>freiwilliges</a:t>
            </a:r>
            <a:r>
              <a:rPr lang="en-US" sz="2400" b="1" dirty="0">
                <a:solidFill>
                  <a:schemeClr val="bg1"/>
                </a:solidFill>
              </a:rPr>
              <a:t> Engagement</a:t>
            </a:r>
            <a:r>
              <a:rPr lang="en-US" sz="2400" dirty="0">
                <a:solidFill>
                  <a:schemeClr val="bg1"/>
                </a:solidFill>
              </a:rPr>
              <a:t>.</a:t>
            </a:r>
          </a:p>
          <a:p>
            <a:endParaRPr lang="en-US" sz="2400" dirty="0">
              <a:solidFill>
                <a:schemeClr val="bg1"/>
              </a:solidFill>
            </a:endParaRPr>
          </a:p>
          <a:p>
            <a:r>
              <a:rPr lang="en-US" sz="2400" dirty="0">
                <a:solidFill>
                  <a:schemeClr val="bg1"/>
                </a:solidFill>
              </a:rPr>
              <a:t>Service-Learning </a:t>
            </a:r>
            <a:r>
              <a:rPr lang="en-US" sz="2400" dirty="0" err="1">
                <a:solidFill>
                  <a:schemeClr val="bg1"/>
                </a:solidFill>
              </a:rPr>
              <a:t>stellt</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Unterschied</a:t>
            </a:r>
            <a:r>
              <a:rPr lang="en-US" sz="2400" dirty="0">
                <a:solidFill>
                  <a:schemeClr val="bg1"/>
                </a:solidFill>
              </a:rPr>
              <a:t> </a:t>
            </a:r>
            <a:r>
              <a:rPr lang="en-US" sz="2400" dirty="0" err="1">
                <a:solidFill>
                  <a:schemeClr val="bg1"/>
                </a:solidFill>
              </a:rPr>
              <a:t>zum</a:t>
            </a:r>
            <a:r>
              <a:rPr lang="en-US" sz="2400" dirty="0">
                <a:solidFill>
                  <a:schemeClr val="bg1"/>
                </a:solidFill>
              </a:rPr>
              <a:t> </a:t>
            </a:r>
            <a:r>
              <a:rPr lang="en-US" sz="2400" dirty="0" err="1">
                <a:solidFill>
                  <a:schemeClr val="bg1"/>
                </a:solidFill>
              </a:rPr>
              <a:t>freiwilligen</a:t>
            </a:r>
            <a:r>
              <a:rPr lang="en-US" sz="2400" dirty="0">
                <a:solidFill>
                  <a:schemeClr val="bg1"/>
                </a:solidFill>
              </a:rPr>
              <a:t> Engagement </a:t>
            </a:r>
            <a:r>
              <a:rPr lang="en-US" sz="2400" dirty="0" err="1">
                <a:solidFill>
                  <a:schemeClr val="bg1"/>
                </a:solidFill>
              </a:rPr>
              <a:t>einen</a:t>
            </a:r>
            <a:r>
              <a:rPr lang="en-US" sz="2400" dirty="0">
                <a:solidFill>
                  <a:schemeClr val="bg1"/>
                </a:solidFill>
              </a:rPr>
              <a:t> </a:t>
            </a:r>
            <a:r>
              <a:rPr lang="en-US" sz="2400" dirty="0" err="1">
                <a:solidFill>
                  <a:schemeClr val="bg1"/>
                </a:solidFill>
              </a:rPr>
              <a:t>Lehransatz</a:t>
            </a:r>
            <a:r>
              <a:rPr lang="en-US" sz="2400" dirty="0">
                <a:solidFill>
                  <a:schemeClr val="bg1"/>
                </a:solidFill>
              </a:rPr>
              <a:t> </a:t>
            </a:r>
            <a:r>
              <a:rPr lang="en-US" sz="2400" dirty="0" err="1">
                <a:solidFill>
                  <a:schemeClr val="bg1"/>
                </a:solidFill>
              </a:rPr>
              <a:t>dar</a:t>
            </a:r>
            <a:r>
              <a:rPr lang="en-US" sz="2400" dirty="0">
                <a:solidFill>
                  <a:schemeClr val="bg1"/>
                </a:solidFill>
              </a:rPr>
              <a:t> und </a:t>
            </a:r>
            <a:r>
              <a:rPr lang="en-US" sz="2400" dirty="0" err="1">
                <a:solidFill>
                  <a:schemeClr val="bg1"/>
                </a:solidFill>
              </a:rPr>
              <a:t>ist</a:t>
            </a:r>
            <a:r>
              <a:rPr lang="en-US" sz="2400" dirty="0">
                <a:solidFill>
                  <a:schemeClr val="bg1"/>
                </a:solidFill>
              </a:rPr>
              <a:t> </a:t>
            </a:r>
            <a:r>
              <a:rPr lang="en-US" sz="2400" dirty="0" err="1">
                <a:solidFill>
                  <a:schemeClr val="bg1"/>
                </a:solidFill>
              </a:rPr>
              <a:t>im</a:t>
            </a:r>
            <a:r>
              <a:rPr lang="en-US" sz="2400" dirty="0">
                <a:solidFill>
                  <a:schemeClr val="bg1"/>
                </a:solidFill>
              </a:rPr>
              <a:t> Curriculum </a:t>
            </a:r>
            <a:r>
              <a:rPr lang="en-US" sz="2400" dirty="0" err="1">
                <a:solidFill>
                  <a:schemeClr val="bg1"/>
                </a:solidFill>
              </a:rPr>
              <a:t>eines</a:t>
            </a:r>
            <a:r>
              <a:rPr lang="en-US" sz="2400" dirty="0">
                <a:solidFill>
                  <a:schemeClr val="bg1"/>
                </a:solidFill>
              </a:rPr>
              <a:t> </a:t>
            </a:r>
            <a:r>
              <a:rPr lang="en-US" sz="2400" dirty="0" err="1">
                <a:solidFill>
                  <a:schemeClr val="bg1"/>
                </a:solidFill>
              </a:rPr>
              <a:t>Studienganges</a:t>
            </a:r>
            <a:r>
              <a:rPr lang="en-US" sz="2400" dirty="0">
                <a:solidFill>
                  <a:schemeClr val="bg1"/>
                </a:solidFill>
              </a:rPr>
              <a:t> </a:t>
            </a:r>
            <a:r>
              <a:rPr lang="en-US" sz="2400" dirty="0" err="1">
                <a:solidFill>
                  <a:schemeClr val="bg1"/>
                </a:solidFill>
              </a:rPr>
              <a:t>eingebettet</a:t>
            </a:r>
            <a:r>
              <a:rPr lang="en-US" sz="2400" dirty="0">
                <a:solidFill>
                  <a:schemeClr val="bg1"/>
                </a:solidFill>
              </a:rPr>
              <a:t>, </a:t>
            </a:r>
            <a:r>
              <a:rPr lang="en-US" sz="2400" dirty="0" err="1">
                <a:solidFill>
                  <a:schemeClr val="bg1"/>
                </a:solidFill>
              </a:rPr>
              <a:t>d.h.</a:t>
            </a:r>
            <a:r>
              <a:rPr lang="en-US" sz="2400" dirty="0">
                <a:solidFill>
                  <a:schemeClr val="bg1"/>
                </a:solidFill>
              </a:rPr>
              <a:t> </a:t>
            </a:r>
            <a:r>
              <a:rPr lang="en-US" sz="2400" dirty="0" err="1">
                <a:solidFill>
                  <a:schemeClr val="bg1"/>
                </a:solidFill>
              </a:rPr>
              <a:t>Studierende</a:t>
            </a:r>
            <a:r>
              <a:rPr lang="en-US" sz="2400" dirty="0">
                <a:solidFill>
                  <a:schemeClr val="bg1"/>
                </a:solidFill>
              </a:rPr>
              <a:t> </a:t>
            </a:r>
            <a:r>
              <a:rPr lang="en-US" sz="2400" dirty="0" err="1">
                <a:solidFill>
                  <a:schemeClr val="bg1"/>
                </a:solidFill>
              </a:rPr>
              <a:t>erhalten</a:t>
            </a:r>
            <a:r>
              <a:rPr lang="en-US" sz="2400" dirty="0">
                <a:solidFill>
                  <a:schemeClr val="bg1"/>
                </a:solidFill>
              </a:rPr>
              <a:t> Credits (ECTS-</a:t>
            </a:r>
            <a:r>
              <a:rPr lang="en-US" sz="2400" dirty="0" err="1">
                <a:solidFill>
                  <a:schemeClr val="bg1"/>
                </a:solidFill>
              </a:rPr>
              <a:t>Punkte</a:t>
            </a:r>
            <a:r>
              <a:rPr lang="en-US" sz="2400" dirty="0">
                <a:solidFill>
                  <a:schemeClr val="bg1"/>
                </a:solidFill>
              </a:rPr>
              <a:t>) für </a:t>
            </a:r>
            <a:r>
              <a:rPr lang="en-US" sz="2400" dirty="0" err="1">
                <a:solidFill>
                  <a:schemeClr val="bg1"/>
                </a:solidFill>
              </a:rPr>
              <a:t>ihre</a:t>
            </a:r>
            <a:r>
              <a:rPr lang="en-US" sz="2400" dirty="0">
                <a:solidFill>
                  <a:schemeClr val="bg1"/>
                </a:solidFill>
              </a:rPr>
              <a:t> </a:t>
            </a:r>
            <a:r>
              <a:rPr lang="en-US" sz="2400" dirty="0" err="1">
                <a:solidFill>
                  <a:schemeClr val="bg1"/>
                </a:solidFill>
              </a:rPr>
              <a:t>Teilnahme</a:t>
            </a:r>
            <a:r>
              <a:rPr lang="en-US" sz="2400" dirty="0">
                <a:solidFill>
                  <a:schemeClr val="bg1"/>
                </a:solidFill>
              </a:rPr>
              <a:t> an </a:t>
            </a:r>
            <a:r>
              <a:rPr lang="en-US" sz="2400" dirty="0" err="1">
                <a:solidFill>
                  <a:schemeClr val="bg1"/>
                </a:solidFill>
              </a:rPr>
              <a:t>einer</a:t>
            </a:r>
            <a:r>
              <a:rPr lang="en-US" sz="2400" dirty="0">
                <a:solidFill>
                  <a:schemeClr val="bg1"/>
                </a:solidFill>
              </a:rPr>
              <a:t> Service-Learning-</a:t>
            </a:r>
            <a:r>
              <a:rPr lang="en-US" sz="2400" dirty="0" err="1">
                <a:solidFill>
                  <a:schemeClr val="bg1"/>
                </a:solidFill>
              </a:rPr>
              <a:t>Lehrveranstaltung</a:t>
            </a:r>
            <a:r>
              <a:rPr lang="en-US" sz="2400" dirty="0">
                <a:solidFill>
                  <a:schemeClr val="bg1"/>
                </a:solidFill>
              </a:rPr>
              <a:t>. Ein </a:t>
            </a:r>
            <a:r>
              <a:rPr lang="en-US" sz="2400" dirty="0" err="1">
                <a:solidFill>
                  <a:schemeClr val="bg1"/>
                </a:solidFill>
              </a:rPr>
              <a:t>anderer</a:t>
            </a:r>
            <a:r>
              <a:rPr lang="en-US" sz="2400" dirty="0">
                <a:solidFill>
                  <a:schemeClr val="bg1"/>
                </a:solidFill>
              </a:rPr>
              <a:t> </a:t>
            </a:r>
            <a:r>
              <a:rPr lang="en-US" sz="2400" dirty="0" err="1">
                <a:solidFill>
                  <a:schemeClr val="bg1"/>
                </a:solidFill>
              </a:rPr>
              <a:t>wesentlicher</a:t>
            </a:r>
            <a:r>
              <a:rPr lang="en-US" sz="2400" dirty="0">
                <a:solidFill>
                  <a:schemeClr val="bg1"/>
                </a:solidFill>
              </a:rPr>
              <a:t> </a:t>
            </a:r>
            <a:r>
              <a:rPr lang="en-US" sz="2400" dirty="0" err="1">
                <a:solidFill>
                  <a:schemeClr val="bg1"/>
                </a:solidFill>
              </a:rPr>
              <a:t>Unterschied</a:t>
            </a:r>
            <a:r>
              <a:rPr lang="en-US" sz="2400" dirty="0">
                <a:solidFill>
                  <a:schemeClr val="bg1"/>
                </a:solidFill>
              </a:rPr>
              <a:t> </a:t>
            </a:r>
            <a:r>
              <a:rPr lang="en-US" sz="2400" dirty="0" err="1">
                <a:solidFill>
                  <a:schemeClr val="bg1"/>
                </a:solidFill>
              </a:rPr>
              <a:t>zum</a:t>
            </a:r>
            <a:r>
              <a:rPr lang="en-US" sz="2400" dirty="0">
                <a:solidFill>
                  <a:schemeClr val="bg1"/>
                </a:solidFill>
              </a:rPr>
              <a:t> </a:t>
            </a:r>
            <a:r>
              <a:rPr lang="en-US" sz="2400" dirty="0" err="1">
                <a:solidFill>
                  <a:schemeClr val="bg1"/>
                </a:solidFill>
              </a:rPr>
              <a:t>freiwilligen</a:t>
            </a:r>
            <a:r>
              <a:rPr lang="en-US" sz="2400" dirty="0">
                <a:solidFill>
                  <a:schemeClr val="bg1"/>
                </a:solidFill>
              </a:rPr>
              <a:t> Engagement </a:t>
            </a:r>
            <a:r>
              <a:rPr lang="en-US" sz="2400" dirty="0" err="1">
                <a:solidFill>
                  <a:schemeClr val="bg1"/>
                </a:solidFill>
              </a:rPr>
              <a:t>besteht</a:t>
            </a:r>
            <a:r>
              <a:rPr lang="en-US" sz="2400" dirty="0">
                <a:solidFill>
                  <a:schemeClr val="bg1"/>
                </a:solidFill>
              </a:rPr>
              <a:t> </a:t>
            </a:r>
            <a:r>
              <a:rPr lang="en-US" sz="2400" dirty="0" err="1">
                <a:solidFill>
                  <a:schemeClr val="bg1"/>
                </a:solidFill>
              </a:rPr>
              <a:t>darin</a:t>
            </a:r>
            <a:r>
              <a:rPr lang="en-US" sz="2400" dirty="0">
                <a:solidFill>
                  <a:schemeClr val="bg1"/>
                </a:solidFill>
              </a:rPr>
              <a:t>, </a:t>
            </a:r>
            <a:r>
              <a:rPr lang="en-US" sz="2400" dirty="0" err="1">
                <a:solidFill>
                  <a:schemeClr val="bg1"/>
                </a:solidFill>
              </a:rPr>
              <a:t>dass</a:t>
            </a:r>
            <a:r>
              <a:rPr lang="en-US" sz="2400" dirty="0">
                <a:solidFill>
                  <a:schemeClr val="bg1"/>
                </a:solidFill>
              </a:rPr>
              <a:t> </a:t>
            </a:r>
            <a:r>
              <a:rPr lang="en-US" sz="2400" dirty="0" err="1">
                <a:solidFill>
                  <a:schemeClr val="bg1"/>
                </a:solidFill>
              </a:rPr>
              <a:t>Studierende</a:t>
            </a:r>
            <a:r>
              <a:rPr lang="en-US" sz="2400" dirty="0">
                <a:solidFill>
                  <a:schemeClr val="bg1"/>
                </a:solidFill>
              </a:rPr>
              <a:t> </a:t>
            </a:r>
            <a:r>
              <a:rPr lang="en-US" sz="2400" dirty="0" err="1">
                <a:solidFill>
                  <a:schemeClr val="bg1"/>
                </a:solidFill>
              </a:rPr>
              <a:t>ihre</a:t>
            </a:r>
            <a:r>
              <a:rPr lang="en-US" sz="2400" dirty="0">
                <a:solidFill>
                  <a:schemeClr val="bg1"/>
                </a:solidFill>
              </a:rPr>
              <a:t> </a:t>
            </a:r>
            <a:r>
              <a:rPr lang="en-US" sz="2400" dirty="0" err="1">
                <a:solidFill>
                  <a:schemeClr val="bg1"/>
                </a:solidFill>
              </a:rPr>
              <a:t>Erfahrungen</a:t>
            </a:r>
            <a:r>
              <a:rPr lang="en-US" sz="2400" dirty="0">
                <a:solidFill>
                  <a:schemeClr val="bg1"/>
                </a:solidFill>
              </a:rPr>
              <a:t> in </a:t>
            </a:r>
            <a:r>
              <a:rPr lang="en-US" sz="2400" dirty="0" err="1">
                <a:solidFill>
                  <a:schemeClr val="bg1"/>
                </a:solidFill>
              </a:rPr>
              <a:t>einem</a:t>
            </a:r>
            <a:r>
              <a:rPr lang="en-US" sz="2400" dirty="0">
                <a:solidFill>
                  <a:schemeClr val="bg1"/>
                </a:solidFill>
              </a:rPr>
              <a:t> </a:t>
            </a:r>
            <a:r>
              <a:rPr lang="en-US" sz="2400" dirty="0" err="1">
                <a:solidFill>
                  <a:schemeClr val="bg1"/>
                </a:solidFill>
              </a:rPr>
              <a:t>Praxisfeld</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der </a:t>
            </a:r>
            <a:r>
              <a:rPr lang="en-US" sz="2400" dirty="0" err="1">
                <a:solidFill>
                  <a:schemeClr val="bg1"/>
                </a:solidFill>
              </a:rPr>
              <a:t>Lehrveranstaltung</a:t>
            </a:r>
            <a:r>
              <a:rPr lang="en-US" sz="2400" dirty="0">
                <a:solidFill>
                  <a:schemeClr val="bg1"/>
                </a:solidFill>
              </a:rPr>
              <a:t> </a:t>
            </a:r>
            <a:r>
              <a:rPr lang="en-US" sz="2400" dirty="0" err="1">
                <a:solidFill>
                  <a:schemeClr val="bg1"/>
                </a:solidFill>
              </a:rPr>
              <a:t>methodisch</a:t>
            </a:r>
            <a:r>
              <a:rPr lang="en-US" sz="2400" dirty="0">
                <a:solidFill>
                  <a:schemeClr val="bg1"/>
                </a:solidFill>
              </a:rPr>
              <a:t> </a:t>
            </a:r>
            <a:r>
              <a:rPr lang="en-US" sz="2400" dirty="0" err="1">
                <a:solidFill>
                  <a:schemeClr val="bg1"/>
                </a:solidFill>
              </a:rPr>
              <a:t>bearbeiten</a:t>
            </a:r>
            <a:r>
              <a:rPr lang="en-US" sz="2400" dirty="0">
                <a:solidFill>
                  <a:schemeClr val="bg1"/>
                </a:solidFill>
              </a:rPr>
              <a:t> und </a:t>
            </a:r>
            <a:r>
              <a:rPr lang="en-US" sz="2400" dirty="0" err="1">
                <a:solidFill>
                  <a:schemeClr val="bg1"/>
                </a:solidFill>
              </a:rPr>
              <a:t>reflektieren</a:t>
            </a:r>
            <a:r>
              <a:rPr lang="en-US" sz="2400" dirty="0">
                <a:solidFill>
                  <a:schemeClr val="bg1"/>
                </a:solidFill>
              </a:rPr>
              <a:t>.</a:t>
            </a:r>
          </a:p>
          <a:p>
            <a:endParaRPr lang="en-US" sz="2400" dirty="0">
              <a:solidFill>
                <a:schemeClr val="bg1"/>
              </a:solidFill>
            </a:endParaRPr>
          </a:p>
          <a:p>
            <a:endParaRPr lang="en-US" sz="2400" dirty="0">
              <a:solidFill>
                <a:schemeClr val="bg1"/>
              </a:solidFill>
            </a:endParaRPr>
          </a:p>
        </p:txBody>
      </p:sp>
      <p:sp>
        <p:nvSpPr>
          <p:cNvPr id="18" name="Text Placeholder 17">
            <a:extLst>
              <a:ext uri="{FF2B5EF4-FFF2-40B4-BE49-F238E27FC236}">
                <a16:creationId xmlns:a16="http://schemas.microsoft.com/office/drawing/2014/main" id="{2B35667A-4691-4687-A8D4-B240930576F1}"/>
              </a:ext>
            </a:extLst>
          </p:cNvPr>
          <p:cNvSpPr>
            <a:spLocks noGrp="1"/>
          </p:cNvSpPr>
          <p:nvPr>
            <p:ph type="body" sz="quarter" idx="16"/>
          </p:nvPr>
        </p:nvSpPr>
        <p:spPr>
          <a:xfrm>
            <a:off x="564160" y="642972"/>
            <a:ext cx="10808102" cy="582221"/>
          </a:xfrm>
        </p:spPr>
        <p:txBody>
          <a:bodyPr>
            <a:normAutofit lnSpcReduction="10000"/>
          </a:bodyPr>
          <a:lstStyle/>
          <a:p>
            <a:r>
              <a:rPr lang="en-IE" b="1" dirty="0"/>
              <a:t>Service-Learning und </a:t>
            </a:r>
            <a:r>
              <a:rPr lang="en-IE" b="1" dirty="0" err="1"/>
              <a:t>freiwilliges</a:t>
            </a:r>
            <a:r>
              <a:rPr lang="en-IE" b="1" dirty="0"/>
              <a:t> Engagement</a:t>
            </a:r>
          </a:p>
        </p:txBody>
      </p:sp>
    </p:spTree>
    <p:extLst>
      <p:ext uri="{BB962C8B-B14F-4D97-AF65-F5344CB8AC3E}">
        <p14:creationId xmlns:p14="http://schemas.microsoft.com/office/powerpoint/2010/main" val="322742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63A4300-2D33-41B2-81DE-32D490CBB05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CDD35B4C-A7CB-4172-8374-BA30E14E257C}"/>
              </a:ext>
            </a:extLst>
          </p:cNvPr>
          <p:cNvSpPr>
            <a:spLocks noGrp="1"/>
          </p:cNvSpPr>
          <p:nvPr>
            <p:ph type="body" sz="quarter" idx="18"/>
          </p:nvPr>
        </p:nvSpPr>
        <p:spPr>
          <a:xfrm>
            <a:off x="1718561" y="1360968"/>
            <a:ext cx="5363504" cy="5497032"/>
          </a:xfrm>
        </p:spPr>
        <p:txBody>
          <a:bodyPr>
            <a:normAutofit fontScale="92500" lnSpcReduction="10000"/>
          </a:bodyPr>
          <a:lstStyle/>
          <a:p>
            <a:pPr>
              <a:lnSpc>
                <a:spcPct val="110000"/>
              </a:lnSpc>
            </a:pPr>
            <a:r>
              <a:rPr lang="en-US" b="1" dirty="0"/>
              <a:t>1. </a:t>
            </a:r>
            <a:r>
              <a:rPr lang="en-US" b="1" dirty="0" err="1"/>
              <a:t>Wechselseitiger</a:t>
            </a:r>
            <a:r>
              <a:rPr lang="en-US" b="1" dirty="0"/>
              <a:t> </a:t>
            </a:r>
            <a:r>
              <a:rPr lang="en-US" b="1" dirty="0" err="1"/>
              <a:t>Nutzen</a:t>
            </a:r>
            <a:r>
              <a:rPr lang="en-US" b="1" dirty="0"/>
              <a:t>: </a:t>
            </a:r>
            <a:r>
              <a:rPr lang="en-US" dirty="0"/>
              <a:t>Service-Learning </a:t>
            </a:r>
            <a:r>
              <a:rPr lang="en-US" dirty="0" err="1"/>
              <a:t>bezieht</a:t>
            </a:r>
            <a:r>
              <a:rPr lang="en-US" dirty="0"/>
              <a:t> </a:t>
            </a:r>
            <a:r>
              <a:rPr lang="en-US" dirty="0" err="1"/>
              <a:t>sowohl</a:t>
            </a:r>
            <a:r>
              <a:rPr lang="en-US" dirty="0"/>
              <a:t> die </a:t>
            </a:r>
            <a:r>
              <a:rPr lang="en-US" dirty="0" err="1"/>
              <a:t>Bedürfnisse</a:t>
            </a:r>
            <a:r>
              <a:rPr lang="en-US" dirty="0"/>
              <a:t> und </a:t>
            </a:r>
            <a:r>
              <a:rPr lang="en-US" dirty="0" err="1"/>
              <a:t>Anliegen</a:t>
            </a:r>
            <a:r>
              <a:rPr lang="en-US" dirty="0"/>
              <a:t> der </a:t>
            </a:r>
            <a:r>
              <a:rPr lang="en-US" dirty="0" err="1"/>
              <a:t>Praxispartner</a:t>
            </a:r>
            <a:r>
              <a:rPr lang="en-US" dirty="0"/>
              <a:t>*</a:t>
            </a:r>
            <a:r>
              <a:rPr lang="en-US" dirty="0" err="1"/>
              <a:t>innen</a:t>
            </a:r>
            <a:r>
              <a:rPr lang="en-US" dirty="0"/>
              <a:t> </a:t>
            </a:r>
            <a:r>
              <a:rPr lang="en-US" dirty="0" err="1"/>
              <a:t>mit</a:t>
            </a:r>
            <a:r>
              <a:rPr lang="en-US" dirty="0"/>
              <a:t> </a:t>
            </a:r>
            <a:r>
              <a:rPr lang="en-US" dirty="0" err="1"/>
              <a:t>ein</a:t>
            </a:r>
            <a:r>
              <a:rPr lang="en-US" dirty="0"/>
              <a:t> </a:t>
            </a:r>
            <a:r>
              <a:rPr lang="en-US" dirty="0" err="1"/>
              <a:t>als</a:t>
            </a:r>
            <a:r>
              <a:rPr lang="en-US" dirty="0"/>
              <a:t> </a:t>
            </a:r>
            <a:r>
              <a:rPr lang="en-US" dirty="0" err="1"/>
              <a:t>auch</a:t>
            </a:r>
            <a:r>
              <a:rPr lang="en-US" dirty="0"/>
              <a:t> das </a:t>
            </a:r>
            <a:r>
              <a:rPr lang="en-US" dirty="0" err="1"/>
              <a:t>soziale</a:t>
            </a:r>
            <a:r>
              <a:rPr lang="en-US" dirty="0"/>
              <a:t> </a:t>
            </a:r>
            <a:r>
              <a:rPr lang="en-US" dirty="0" err="1"/>
              <a:t>Lernen</a:t>
            </a:r>
            <a:r>
              <a:rPr lang="en-US" dirty="0"/>
              <a:t> der </a:t>
            </a:r>
            <a:r>
              <a:rPr lang="en-US" dirty="0" err="1"/>
              <a:t>Studierenden</a:t>
            </a:r>
            <a:r>
              <a:rPr lang="en-US" dirty="0"/>
              <a:t>.</a:t>
            </a:r>
          </a:p>
          <a:p>
            <a:pPr>
              <a:lnSpc>
                <a:spcPct val="110000"/>
              </a:lnSpc>
            </a:pPr>
            <a:endParaRPr lang="en-US" dirty="0"/>
          </a:p>
          <a:p>
            <a:pPr>
              <a:lnSpc>
                <a:spcPct val="110000"/>
              </a:lnSpc>
            </a:pPr>
            <a:r>
              <a:rPr lang="en-US" b="1" dirty="0"/>
              <a:t>2. </a:t>
            </a:r>
            <a:r>
              <a:rPr lang="en-US" b="1" dirty="0" err="1"/>
              <a:t>Reflexion</a:t>
            </a:r>
            <a:r>
              <a:rPr lang="en-US" b="1" dirty="0"/>
              <a:t>: </a:t>
            </a:r>
            <a:r>
              <a:rPr lang="en-US" dirty="0"/>
              <a:t>Die </a:t>
            </a:r>
            <a:r>
              <a:rPr lang="en-US" dirty="0" err="1"/>
              <a:t>angeleitete</a:t>
            </a:r>
            <a:r>
              <a:rPr lang="en-US" dirty="0"/>
              <a:t> </a:t>
            </a:r>
            <a:r>
              <a:rPr lang="en-US" dirty="0" err="1"/>
              <a:t>Reflexion</a:t>
            </a:r>
            <a:r>
              <a:rPr lang="en-US" dirty="0"/>
              <a:t> </a:t>
            </a:r>
            <a:r>
              <a:rPr lang="en-US" dirty="0" err="1"/>
              <a:t>hilft</a:t>
            </a:r>
            <a:r>
              <a:rPr lang="en-US" dirty="0"/>
              <a:t> den </a:t>
            </a:r>
            <a:r>
              <a:rPr lang="en-US" dirty="0" err="1"/>
              <a:t>Studierenden</a:t>
            </a:r>
            <a:r>
              <a:rPr lang="en-US" dirty="0"/>
              <a:t>, </a:t>
            </a:r>
            <a:r>
              <a:rPr lang="en-US" dirty="0" err="1"/>
              <a:t>ihre</a:t>
            </a:r>
            <a:r>
              <a:rPr lang="en-US" dirty="0"/>
              <a:t> </a:t>
            </a:r>
            <a:r>
              <a:rPr lang="en-US" dirty="0" err="1"/>
              <a:t>Erfahrungen</a:t>
            </a:r>
            <a:r>
              <a:rPr lang="en-US" dirty="0"/>
              <a:t> in der Praxis </a:t>
            </a:r>
            <a:r>
              <a:rPr lang="en-US" dirty="0" err="1"/>
              <a:t>zu</a:t>
            </a:r>
            <a:r>
              <a:rPr lang="en-US" dirty="0"/>
              <a:t> </a:t>
            </a:r>
            <a:r>
              <a:rPr lang="en-US" dirty="0" err="1"/>
              <a:t>reflektieren</a:t>
            </a:r>
            <a:r>
              <a:rPr lang="en-US" dirty="0"/>
              <a:t> und </a:t>
            </a:r>
            <a:r>
              <a:rPr lang="en-US" dirty="0" err="1"/>
              <a:t>zu</a:t>
            </a:r>
            <a:r>
              <a:rPr lang="en-US" dirty="0"/>
              <a:t> </a:t>
            </a:r>
            <a:r>
              <a:rPr lang="en-US" dirty="0" err="1"/>
              <a:t>erkennen</a:t>
            </a:r>
            <a:r>
              <a:rPr lang="en-US" dirty="0"/>
              <a:t>, was </a:t>
            </a:r>
            <a:r>
              <a:rPr lang="en-US" dirty="0" err="1"/>
              <a:t>sie</a:t>
            </a:r>
            <a:r>
              <a:rPr lang="en-US" dirty="0"/>
              <a:t> </a:t>
            </a:r>
            <a:r>
              <a:rPr lang="en-US" dirty="0" err="1"/>
              <a:t>gelernt</a:t>
            </a:r>
            <a:r>
              <a:rPr lang="en-US" dirty="0"/>
              <a:t> </a:t>
            </a:r>
            <a:r>
              <a:rPr lang="en-US" dirty="0" err="1"/>
              <a:t>haben</a:t>
            </a:r>
            <a:r>
              <a:rPr lang="en-US" dirty="0"/>
              <a:t>.</a:t>
            </a:r>
          </a:p>
          <a:p>
            <a:pPr>
              <a:lnSpc>
                <a:spcPct val="110000"/>
              </a:lnSpc>
            </a:pPr>
            <a:endParaRPr lang="en-US" dirty="0"/>
          </a:p>
          <a:p>
            <a:pPr>
              <a:lnSpc>
                <a:spcPct val="110000"/>
              </a:lnSpc>
            </a:pPr>
            <a:r>
              <a:rPr lang="en-US" b="1" dirty="0"/>
              <a:t>3. </a:t>
            </a:r>
            <a:r>
              <a:rPr lang="en-US" b="1" dirty="0" err="1"/>
              <a:t>Verbindung</a:t>
            </a:r>
            <a:r>
              <a:rPr lang="en-US" b="1" dirty="0"/>
              <a:t> </a:t>
            </a:r>
            <a:r>
              <a:rPr lang="en-US" b="1" dirty="0" err="1"/>
              <a:t>zur</a:t>
            </a:r>
            <a:r>
              <a:rPr lang="en-US" b="1" dirty="0"/>
              <a:t> </a:t>
            </a:r>
            <a:r>
              <a:rPr lang="en-US" b="1" dirty="0" err="1"/>
              <a:t>Lehrveranstaltung</a:t>
            </a:r>
            <a:r>
              <a:rPr lang="en-US" b="1" dirty="0"/>
              <a:t>: </a:t>
            </a:r>
            <a:r>
              <a:rPr lang="en-US" dirty="0"/>
              <a:t>Die </a:t>
            </a:r>
            <a:r>
              <a:rPr lang="en-US" dirty="0" err="1"/>
              <a:t>Aktivitäten</a:t>
            </a:r>
            <a:r>
              <a:rPr lang="en-US" dirty="0"/>
              <a:t> der </a:t>
            </a:r>
            <a:r>
              <a:rPr lang="en-US" dirty="0" err="1"/>
              <a:t>Studierenden</a:t>
            </a:r>
            <a:r>
              <a:rPr lang="en-US" dirty="0"/>
              <a:t> </a:t>
            </a:r>
            <a:r>
              <a:rPr lang="en-US" dirty="0" err="1"/>
              <a:t>werden</a:t>
            </a:r>
            <a:r>
              <a:rPr lang="en-US" dirty="0"/>
              <a:t> auf </a:t>
            </a:r>
            <a:r>
              <a:rPr lang="en-US" dirty="0" err="1"/>
              <a:t>vorher</a:t>
            </a:r>
            <a:r>
              <a:rPr lang="en-US" dirty="0"/>
              <a:t> </a:t>
            </a:r>
            <a:r>
              <a:rPr lang="en-US" dirty="0" err="1"/>
              <a:t>festgelegte</a:t>
            </a:r>
            <a:r>
              <a:rPr lang="en-US" dirty="0"/>
              <a:t> </a:t>
            </a:r>
            <a:r>
              <a:rPr lang="en-US" dirty="0" err="1"/>
              <a:t>Lernziele</a:t>
            </a:r>
            <a:r>
              <a:rPr lang="en-US" dirty="0"/>
              <a:t> </a:t>
            </a:r>
            <a:r>
              <a:rPr lang="en-US" dirty="0" err="1"/>
              <a:t>bezogen</a:t>
            </a:r>
            <a:r>
              <a:rPr lang="en-US" dirty="0"/>
              <a:t> und </a:t>
            </a:r>
            <a:r>
              <a:rPr lang="en-US" dirty="0" err="1"/>
              <a:t>unterstützen</a:t>
            </a:r>
            <a:r>
              <a:rPr lang="en-US" dirty="0"/>
              <a:t> </a:t>
            </a:r>
            <a:r>
              <a:rPr lang="en-US" dirty="0" err="1"/>
              <a:t>ihr</a:t>
            </a:r>
            <a:r>
              <a:rPr lang="en-US" dirty="0"/>
              <a:t> </a:t>
            </a:r>
            <a:r>
              <a:rPr lang="en-US" dirty="0" err="1"/>
              <a:t>Lernen</a:t>
            </a:r>
            <a:r>
              <a:rPr lang="en-US" dirty="0"/>
              <a:t> </a:t>
            </a:r>
            <a:r>
              <a:rPr lang="en-US" dirty="0" err="1"/>
              <a:t>durch</a:t>
            </a:r>
            <a:r>
              <a:rPr lang="en-US" dirty="0"/>
              <a:t> </a:t>
            </a:r>
            <a:r>
              <a:rPr lang="en-US" dirty="0" err="1"/>
              <a:t>Erfahrung</a:t>
            </a:r>
            <a:r>
              <a:rPr lang="en-US" dirty="0"/>
              <a:t>.</a:t>
            </a:r>
          </a:p>
        </p:txBody>
      </p:sp>
      <p:sp>
        <p:nvSpPr>
          <p:cNvPr id="2" name="Text Placeholder 1">
            <a:extLst>
              <a:ext uri="{FF2B5EF4-FFF2-40B4-BE49-F238E27FC236}">
                <a16:creationId xmlns:a16="http://schemas.microsoft.com/office/drawing/2014/main" id="{1A7B0D51-338F-4ADD-95E6-7C47025FB77E}"/>
              </a:ext>
            </a:extLst>
          </p:cNvPr>
          <p:cNvSpPr>
            <a:spLocks noGrp="1"/>
          </p:cNvSpPr>
          <p:nvPr>
            <p:ph type="body" sz="quarter" idx="16"/>
          </p:nvPr>
        </p:nvSpPr>
        <p:spPr>
          <a:xfrm>
            <a:off x="1718561" y="127592"/>
            <a:ext cx="5133501" cy="1050140"/>
          </a:xfrm>
        </p:spPr>
        <p:txBody>
          <a:bodyPr>
            <a:normAutofit fontScale="85000" lnSpcReduction="10000"/>
          </a:bodyPr>
          <a:lstStyle/>
          <a:p>
            <a:r>
              <a:rPr lang="en-IE" b="1" dirty="0"/>
              <a:t>Service-Learning muss </a:t>
            </a:r>
            <a:r>
              <a:rPr lang="en-IE" b="1" dirty="0" err="1"/>
              <a:t>folgende</a:t>
            </a:r>
            <a:r>
              <a:rPr lang="en-IE" b="1" dirty="0"/>
              <a:t> </a:t>
            </a:r>
            <a:r>
              <a:rPr lang="en-IE" b="1" dirty="0" err="1"/>
              <a:t>Aspekte</a:t>
            </a:r>
            <a:r>
              <a:rPr lang="en-IE" b="1" dirty="0"/>
              <a:t> </a:t>
            </a:r>
            <a:r>
              <a:rPr lang="en-IE" b="1" dirty="0" err="1"/>
              <a:t>beinhalten</a:t>
            </a:r>
            <a:r>
              <a:rPr lang="en-IE" b="1" dirty="0"/>
              <a:t>:</a:t>
            </a:r>
          </a:p>
          <a:p>
            <a:endParaRPr lang="en-IE" dirty="0"/>
          </a:p>
        </p:txBody>
      </p:sp>
    </p:spTree>
    <p:extLst>
      <p:ext uri="{BB962C8B-B14F-4D97-AF65-F5344CB8AC3E}">
        <p14:creationId xmlns:p14="http://schemas.microsoft.com/office/powerpoint/2010/main" val="29274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2800" dirty="0"/>
              <a:t>Die Gemeinschaft </a:t>
            </a:r>
            <a:r>
              <a:rPr lang="en-US" sz="2800" dirty="0" err="1"/>
              <a:t>im</a:t>
            </a:r>
            <a:r>
              <a:rPr lang="en-US" sz="2800" dirty="0"/>
              <a:t> </a:t>
            </a:r>
            <a:r>
              <a:rPr lang="en-US" sz="2800" dirty="0" err="1"/>
              <a:t>Fokus</a:t>
            </a:r>
            <a:endParaRPr lang="en-US" sz="2800" dirty="0"/>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01945" y="1489824"/>
            <a:ext cx="5149655" cy="4832092"/>
          </a:xfrm>
          <a:prstGeom prst="rect">
            <a:avLst/>
          </a:prstGeom>
          <a:noFill/>
        </p:spPr>
        <p:txBody>
          <a:bodyPr wrap="square" rtlCol="0">
            <a:spAutoFit/>
          </a:bodyPr>
          <a:lstStyle/>
          <a:p>
            <a:r>
              <a:rPr lang="en-US" sz="2200" dirty="0">
                <a:solidFill>
                  <a:schemeClr val="bg1"/>
                </a:solidFill>
              </a:rPr>
              <a:t>Service-Learning </a:t>
            </a:r>
            <a:r>
              <a:rPr lang="en-US" sz="2200" dirty="0" err="1">
                <a:solidFill>
                  <a:schemeClr val="bg1"/>
                </a:solidFill>
              </a:rPr>
              <a:t>ermöglicht</a:t>
            </a:r>
            <a:r>
              <a:rPr lang="en-US" sz="2200" dirty="0">
                <a:solidFill>
                  <a:schemeClr val="bg1"/>
                </a:solidFill>
              </a:rPr>
              <a:t> es den </a:t>
            </a:r>
            <a:r>
              <a:rPr lang="en-US" sz="2200" dirty="0" err="1">
                <a:solidFill>
                  <a:schemeClr val="bg1"/>
                </a:solidFill>
              </a:rPr>
              <a:t>Studierenden</a:t>
            </a:r>
            <a:r>
              <a:rPr lang="en-US" sz="2200" dirty="0">
                <a:solidFill>
                  <a:schemeClr val="bg1"/>
                </a:solidFill>
              </a:rPr>
              <a:t>, </a:t>
            </a:r>
            <a:r>
              <a:rPr lang="en-US" sz="2200" dirty="0" err="1">
                <a:solidFill>
                  <a:schemeClr val="bg1"/>
                </a:solidFill>
              </a:rPr>
              <a:t>direkt</a:t>
            </a:r>
            <a:r>
              <a:rPr lang="en-US" sz="2200" dirty="0">
                <a:solidFill>
                  <a:schemeClr val="bg1"/>
                </a:solidFill>
              </a:rPr>
              <a:t> </a:t>
            </a:r>
            <a:r>
              <a:rPr lang="en-US" sz="2200" dirty="0" err="1">
                <a:solidFill>
                  <a:schemeClr val="bg1"/>
                </a:solidFill>
              </a:rPr>
              <a:t>mit</a:t>
            </a:r>
            <a:r>
              <a:rPr lang="en-US" sz="2200" dirty="0">
                <a:solidFill>
                  <a:schemeClr val="bg1"/>
                </a:solidFill>
              </a:rPr>
              <a:t> </a:t>
            </a:r>
            <a:r>
              <a:rPr lang="en-US" sz="2200" dirty="0" err="1">
                <a:solidFill>
                  <a:schemeClr val="bg1"/>
                </a:solidFill>
              </a:rPr>
              <a:t>Praxispartner</a:t>
            </a:r>
            <a:r>
              <a:rPr lang="en-US" sz="2200" dirty="0">
                <a:solidFill>
                  <a:schemeClr val="bg1"/>
                </a:solidFill>
              </a:rPr>
              <a:t>*</a:t>
            </a:r>
            <a:r>
              <a:rPr lang="en-US" sz="2200" dirty="0" err="1">
                <a:solidFill>
                  <a:schemeClr val="bg1"/>
                </a:solidFill>
              </a:rPr>
              <a:t>innen</a:t>
            </a:r>
            <a:r>
              <a:rPr lang="en-US" sz="2200" dirty="0">
                <a:solidFill>
                  <a:schemeClr val="bg1"/>
                </a:solidFill>
              </a:rPr>
              <a:t> </a:t>
            </a:r>
            <a:r>
              <a:rPr lang="en-US" sz="2200" dirty="0" err="1">
                <a:solidFill>
                  <a:schemeClr val="bg1"/>
                </a:solidFill>
              </a:rPr>
              <a:t>zusammenzuarbeiten</a:t>
            </a:r>
            <a:r>
              <a:rPr lang="en-US" sz="2200" dirty="0">
                <a:solidFill>
                  <a:schemeClr val="bg1"/>
                </a:solidFill>
              </a:rPr>
              <a:t>.</a:t>
            </a:r>
          </a:p>
          <a:p>
            <a:r>
              <a:rPr lang="en-US" sz="2200" dirty="0">
                <a:solidFill>
                  <a:schemeClr val="bg1"/>
                </a:solidFill>
              </a:rPr>
              <a:t> </a:t>
            </a:r>
          </a:p>
          <a:p>
            <a:r>
              <a:rPr lang="en-US" sz="2200" dirty="0">
                <a:solidFill>
                  <a:schemeClr val="bg1"/>
                </a:solidFill>
              </a:rPr>
              <a:t>Der „</a:t>
            </a:r>
            <a:r>
              <a:rPr lang="en-US" sz="2200" dirty="0" err="1">
                <a:solidFill>
                  <a:schemeClr val="bg1"/>
                </a:solidFill>
              </a:rPr>
              <a:t>Dienst</a:t>
            </a:r>
            <a:r>
              <a:rPr lang="en-US" sz="2200" dirty="0">
                <a:solidFill>
                  <a:schemeClr val="bg1"/>
                </a:solidFill>
              </a:rPr>
              <a:t> an der </a:t>
            </a:r>
            <a:r>
              <a:rPr lang="en-US" sz="2200" dirty="0" err="1">
                <a:solidFill>
                  <a:schemeClr val="bg1"/>
                </a:solidFill>
              </a:rPr>
              <a:t>Allgemeinheit</a:t>
            </a:r>
            <a:r>
              <a:rPr lang="en-US" sz="2200" dirty="0">
                <a:solidFill>
                  <a:schemeClr val="bg1"/>
                </a:solidFill>
              </a:rPr>
              <a:t>“ </a:t>
            </a:r>
            <a:r>
              <a:rPr lang="en-US" sz="2200" dirty="0" err="1">
                <a:solidFill>
                  <a:schemeClr val="bg1"/>
                </a:solidFill>
              </a:rPr>
              <a:t>steht</a:t>
            </a:r>
            <a:r>
              <a:rPr lang="en-US" sz="2200" dirty="0">
                <a:solidFill>
                  <a:schemeClr val="bg1"/>
                </a:solidFill>
              </a:rPr>
              <a:t> </a:t>
            </a:r>
            <a:r>
              <a:rPr lang="en-US" sz="2200" dirty="0" err="1">
                <a:solidFill>
                  <a:schemeClr val="bg1"/>
                </a:solidFill>
              </a:rPr>
              <a:t>häufig</a:t>
            </a:r>
            <a:r>
              <a:rPr lang="en-US" sz="2200" dirty="0">
                <a:solidFill>
                  <a:schemeClr val="bg1"/>
                </a:solidFill>
              </a:rPr>
              <a:t> </a:t>
            </a:r>
            <a:r>
              <a:rPr lang="en-US" sz="2200" dirty="0" err="1">
                <a:solidFill>
                  <a:schemeClr val="bg1"/>
                </a:solidFill>
              </a:rPr>
              <a:t>im</a:t>
            </a:r>
            <a:r>
              <a:rPr lang="en-US" sz="2200" dirty="0">
                <a:solidFill>
                  <a:schemeClr val="bg1"/>
                </a:solidFill>
              </a:rPr>
              <a:t> </a:t>
            </a:r>
            <a:r>
              <a:rPr lang="en-US" sz="2200" dirty="0" err="1">
                <a:solidFill>
                  <a:schemeClr val="bg1"/>
                </a:solidFill>
              </a:rPr>
              <a:t>Mittelpunkt</a:t>
            </a:r>
            <a:r>
              <a:rPr lang="en-US" sz="2200" dirty="0">
                <a:solidFill>
                  <a:schemeClr val="bg1"/>
                </a:solidFill>
              </a:rPr>
              <a:t> </a:t>
            </a:r>
            <a:r>
              <a:rPr lang="en-US" sz="2200" dirty="0" err="1">
                <a:solidFill>
                  <a:schemeClr val="bg1"/>
                </a:solidFill>
              </a:rPr>
              <a:t>eines</a:t>
            </a:r>
            <a:r>
              <a:rPr lang="en-US" sz="2200" dirty="0">
                <a:solidFill>
                  <a:schemeClr val="bg1"/>
                </a:solidFill>
              </a:rPr>
              <a:t> </a:t>
            </a:r>
            <a:r>
              <a:rPr lang="en-US" sz="2200" dirty="0" err="1">
                <a:solidFill>
                  <a:schemeClr val="bg1"/>
                </a:solidFill>
              </a:rPr>
              <a:t>Projektes</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digitalem</a:t>
            </a:r>
            <a:r>
              <a:rPr lang="en-US" sz="2200" dirty="0">
                <a:solidFill>
                  <a:schemeClr val="bg1"/>
                </a:solidFill>
              </a:rPr>
              <a:t> </a:t>
            </a:r>
            <a:r>
              <a:rPr lang="en-US" sz="2200" dirty="0" err="1">
                <a:solidFill>
                  <a:schemeClr val="bg1"/>
                </a:solidFill>
              </a:rPr>
              <a:t>studentischem</a:t>
            </a:r>
            <a:r>
              <a:rPr lang="en-US" sz="2200" dirty="0">
                <a:solidFill>
                  <a:schemeClr val="bg1"/>
                </a:solidFill>
              </a:rPr>
              <a:t> Engagement.</a:t>
            </a:r>
          </a:p>
          <a:p>
            <a:r>
              <a:rPr lang="en-US" sz="2200" dirty="0">
                <a:solidFill>
                  <a:schemeClr val="bg1"/>
                </a:solidFill>
              </a:rPr>
              <a:t> </a:t>
            </a:r>
          </a:p>
          <a:p>
            <a:r>
              <a:rPr lang="en-US" sz="2200" dirty="0" err="1">
                <a:solidFill>
                  <a:schemeClr val="bg1"/>
                </a:solidFill>
              </a:rPr>
              <a:t>Studierende</a:t>
            </a:r>
            <a:r>
              <a:rPr lang="en-US" sz="2200" dirty="0">
                <a:solidFill>
                  <a:schemeClr val="bg1"/>
                </a:solidFill>
              </a:rPr>
              <a:t>, die an </a:t>
            </a:r>
            <a:r>
              <a:rPr lang="en-US" sz="2200" dirty="0" err="1">
                <a:solidFill>
                  <a:schemeClr val="bg1"/>
                </a:solidFill>
              </a:rPr>
              <a:t>einem</a:t>
            </a:r>
            <a:r>
              <a:rPr lang="en-US" sz="2200" dirty="0">
                <a:solidFill>
                  <a:schemeClr val="bg1"/>
                </a:solidFill>
              </a:rPr>
              <a:t> </a:t>
            </a:r>
            <a:r>
              <a:rPr lang="en-US" sz="2200" dirty="0" err="1">
                <a:solidFill>
                  <a:schemeClr val="bg1"/>
                </a:solidFill>
              </a:rPr>
              <a:t>Projekt</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digitalem</a:t>
            </a:r>
            <a:r>
              <a:rPr lang="en-US" sz="2200" dirty="0">
                <a:solidFill>
                  <a:schemeClr val="bg1"/>
                </a:solidFill>
              </a:rPr>
              <a:t> </a:t>
            </a:r>
            <a:r>
              <a:rPr lang="en-US" sz="2200" dirty="0" err="1">
                <a:solidFill>
                  <a:schemeClr val="bg1"/>
                </a:solidFill>
              </a:rPr>
              <a:t>studentischem</a:t>
            </a:r>
            <a:r>
              <a:rPr lang="en-US" sz="2200" dirty="0">
                <a:solidFill>
                  <a:schemeClr val="bg1"/>
                </a:solidFill>
              </a:rPr>
              <a:t> Engagement </a:t>
            </a:r>
            <a:r>
              <a:rPr lang="en-US" sz="2200" dirty="0" err="1">
                <a:solidFill>
                  <a:schemeClr val="bg1"/>
                </a:solidFill>
              </a:rPr>
              <a:t>teilnehmen</a:t>
            </a:r>
            <a:r>
              <a:rPr lang="en-US" sz="2200" dirty="0">
                <a:solidFill>
                  <a:schemeClr val="bg1"/>
                </a:solidFill>
              </a:rPr>
              <a:t>, </a:t>
            </a:r>
            <a:r>
              <a:rPr lang="en-US" sz="2200" dirty="0" err="1">
                <a:solidFill>
                  <a:schemeClr val="bg1"/>
                </a:solidFill>
              </a:rPr>
              <a:t>setzen</a:t>
            </a:r>
            <a:r>
              <a:rPr lang="en-US" sz="2200" dirty="0">
                <a:solidFill>
                  <a:schemeClr val="bg1"/>
                </a:solidFill>
              </a:rPr>
              <a:t> </a:t>
            </a:r>
            <a:r>
              <a:rPr lang="en-US" sz="2200" dirty="0" err="1">
                <a:solidFill>
                  <a:schemeClr val="bg1"/>
                </a:solidFill>
              </a:rPr>
              <a:t>sich</a:t>
            </a:r>
            <a:r>
              <a:rPr lang="en-US" sz="2200" dirty="0">
                <a:solidFill>
                  <a:schemeClr val="bg1"/>
                </a:solidFill>
              </a:rPr>
              <a:t> </a:t>
            </a:r>
            <a:r>
              <a:rPr lang="en-US" sz="2200" dirty="0" err="1">
                <a:solidFill>
                  <a:schemeClr val="bg1"/>
                </a:solidFill>
              </a:rPr>
              <a:t>mit</a:t>
            </a:r>
            <a:r>
              <a:rPr lang="en-US" sz="2200" dirty="0">
                <a:solidFill>
                  <a:schemeClr val="bg1"/>
                </a:solidFill>
              </a:rPr>
              <a:t> </a:t>
            </a:r>
            <a:r>
              <a:rPr lang="en-US" sz="2200" dirty="0" err="1">
                <a:solidFill>
                  <a:schemeClr val="bg1"/>
                </a:solidFill>
              </a:rPr>
              <a:t>gesellschaftlich</a:t>
            </a:r>
            <a:r>
              <a:rPr lang="en-US" sz="2200" dirty="0">
                <a:solidFill>
                  <a:schemeClr val="bg1"/>
                </a:solidFill>
              </a:rPr>
              <a:t> </a:t>
            </a:r>
            <a:r>
              <a:rPr lang="en-US" sz="2200" dirty="0" err="1">
                <a:solidFill>
                  <a:schemeClr val="bg1"/>
                </a:solidFill>
              </a:rPr>
              <a:t>relevanten</a:t>
            </a:r>
            <a:r>
              <a:rPr lang="en-US" sz="2200" dirty="0">
                <a:solidFill>
                  <a:schemeClr val="bg1"/>
                </a:solidFill>
              </a:rPr>
              <a:t> </a:t>
            </a:r>
            <a:r>
              <a:rPr lang="en-US" sz="2200" dirty="0" err="1">
                <a:solidFill>
                  <a:schemeClr val="bg1"/>
                </a:solidFill>
              </a:rPr>
              <a:t>Themen</a:t>
            </a:r>
            <a:r>
              <a:rPr lang="en-US" sz="2200" dirty="0">
                <a:solidFill>
                  <a:schemeClr val="bg1"/>
                </a:solidFill>
              </a:rPr>
              <a:t> </a:t>
            </a:r>
            <a:r>
              <a:rPr lang="en-US" sz="2200" dirty="0" err="1">
                <a:solidFill>
                  <a:schemeClr val="bg1"/>
                </a:solidFill>
              </a:rPr>
              <a:t>auseinander</a:t>
            </a:r>
            <a:r>
              <a:rPr lang="en-US" sz="2200" dirty="0">
                <a:solidFill>
                  <a:schemeClr val="bg1"/>
                </a:solidFill>
              </a:rPr>
              <a:t> und </a:t>
            </a:r>
            <a:r>
              <a:rPr lang="en-US" sz="2200" dirty="0" err="1">
                <a:solidFill>
                  <a:schemeClr val="bg1"/>
                </a:solidFill>
              </a:rPr>
              <a:t>erwerben</a:t>
            </a:r>
            <a:r>
              <a:rPr lang="en-US" sz="2200" dirty="0">
                <a:solidFill>
                  <a:schemeClr val="bg1"/>
                </a:solidFill>
              </a:rPr>
              <a:t> </a:t>
            </a:r>
            <a:r>
              <a:rPr lang="en-US" sz="2200" dirty="0" err="1">
                <a:solidFill>
                  <a:schemeClr val="bg1"/>
                </a:solidFill>
              </a:rPr>
              <a:t>zugleich</a:t>
            </a:r>
            <a:r>
              <a:rPr lang="en-US" sz="2200" dirty="0">
                <a:solidFill>
                  <a:schemeClr val="bg1"/>
                </a:solidFill>
              </a:rPr>
              <a:t> </a:t>
            </a:r>
            <a:r>
              <a:rPr lang="en-US" sz="2200" dirty="0" err="1">
                <a:solidFill>
                  <a:schemeClr val="bg1"/>
                </a:solidFill>
              </a:rPr>
              <a:t>fachspezifische</a:t>
            </a:r>
            <a:r>
              <a:rPr lang="en-US" sz="2200" dirty="0">
                <a:solidFill>
                  <a:schemeClr val="bg1"/>
                </a:solidFill>
              </a:rPr>
              <a:t>, </a:t>
            </a:r>
            <a:r>
              <a:rPr lang="en-US" sz="2200" dirty="0" err="1">
                <a:solidFill>
                  <a:schemeClr val="bg1"/>
                </a:solidFill>
              </a:rPr>
              <a:t>soziale</a:t>
            </a:r>
            <a:r>
              <a:rPr lang="en-US" sz="2200" dirty="0">
                <a:solidFill>
                  <a:schemeClr val="bg1"/>
                </a:solidFill>
              </a:rPr>
              <a:t> und </a:t>
            </a:r>
            <a:r>
              <a:rPr lang="en-US" sz="2200" dirty="0" err="1">
                <a:solidFill>
                  <a:schemeClr val="bg1"/>
                </a:solidFill>
              </a:rPr>
              <a:t>digitale</a:t>
            </a:r>
            <a:r>
              <a:rPr lang="en-US" sz="2200" dirty="0">
                <a:solidFill>
                  <a:schemeClr val="bg1"/>
                </a:solidFill>
              </a:rPr>
              <a:t> </a:t>
            </a:r>
            <a:r>
              <a:rPr lang="en-US" sz="2200" dirty="0" err="1">
                <a:solidFill>
                  <a:schemeClr val="bg1"/>
                </a:solidFill>
              </a:rPr>
              <a:t>Kompetenzen</a:t>
            </a:r>
            <a:r>
              <a:rPr lang="en-US" sz="2200" dirty="0">
                <a:solidFill>
                  <a:schemeClr val="bg1"/>
                </a:solidFill>
              </a:rPr>
              <a:t>.</a:t>
            </a:r>
          </a:p>
        </p:txBody>
      </p:sp>
      <p:pic>
        <p:nvPicPr>
          <p:cNvPr id="5" name="Picture Placeholder 4">
            <a:extLst>
              <a:ext uri="{FF2B5EF4-FFF2-40B4-BE49-F238E27FC236}">
                <a16:creationId xmlns:a16="http://schemas.microsoft.com/office/drawing/2014/main" id="{4E5B7C5D-E0B4-4842-AE15-8F2B603E97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15785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3998" y="1458967"/>
            <a:ext cx="5328064" cy="4893647"/>
          </a:xfrm>
          <a:prstGeom prst="rect">
            <a:avLst/>
          </a:prstGeom>
          <a:noFill/>
        </p:spPr>
        <p:txBody>
          <a:bodyPr wrap="square" rtlCol="0">
            <a:spAutoFit/>
          </a:bodyPr>
          <a:lstStyle/>
          <a:p>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von Service-Learning </a:t>
            </a:r>
            <a:r>
              <a:rPr lang="en-US" sz="2400" dirty="0" err="1">
                <a:solidFill>
                  <a:schemeClr val="bg1"/>
                </a:solidFill>
              </a:rPr>
              <a:t>erproben</a:t>
            </a:r>
            <a:r>
              <a:rPr lang="en-US" sz="2400" dirty="0">
                <a:solidFill>
                  <a:schemeClr val="bg1"/>
                </a:solidFill>
              </a:rPr>
              <a:t> </a:t>
            </a:r>
            <a:r>
              <a:rPr lang="en-US" sz="2400" dirty="0" err="1">
                <a:solidFill>
                  <a:schemeClr val="bg1"/>
                </a:solidFill>
              </a:rPr>
              <a:t>Studierende</a:t>
            </a:r>
            <a:r>
              <a:rPr lang="en-US" sz="2400" dirty="0">
                <a:solidFill>
                  <a:schemeClr val="bg1"/>
                </a:solidFill>
              </a:rPr>
              <a:t> das in der </a:t>
            </a:r>
            <a:r>
              <a:rPr lang="en-US" sz="2400" dirty="0" err="1">
                <a:solidFill>
                  <a:schemeClr val="bg1"/>
                </a:solidFill>
              </a:rPr>
              <a:t>Lehrveranstaltung</a:t>
            </a:r>
            <a:r>
              <a:rPr lang="en-US" sz="2400" dirty="0">
                <a:solidFill>
                  <a:schemeClr val="bg1"/>
                </a:solidFill>
              </a:rPr>
              <a:t> </a:t>
            </a:r>
            <a:r>
              <a:rPr lang="en-US" sz="2400" dirty="0" err="1">
                <a:solidFill>
                  <a:schemeClr val="bg1"/>
                </a:solidFill>
              </a:rPr>
              <a:t>erarbeitete</a:t>
            </a:r>
            <a:r>
              <a:rPr lang="en-US" sz="2400" dirty="0">
                <a:solidFill>
                  <a:schemeClr val="bg1"/>
                </a:solidFill>
              </a:rPr>
              <a:t> Wissen in der Praxis.</a:t>
            </a:r>
          </a:p>
          <a:p>
            <a:r>
              <a:rPr lang="en-US" sz="2400" dirty="0">
                <a:solidFill>
                  <a:schemeClr val="bg1"/>
                </a:solidFill>
              </a:rPr>
              <a:t> </a:t>
            </a:r>
          </a:p>
          <a:p>
            <a:r>
              <a:rPr lang="en-US" sz="2400" dirty="0">
                <a:solidFill>
                  <a:schemeClr val="bg1"/>
                </a:solidFill>
              </a:rPr>
              <a:t>Zwei </a:t>
            </a:r>
            <a:r>
              <a:rPr lang="en-US" sz="2400" dirty="0" err="1">
                <a:solidFill>
                  <a:schemeClr val="bg1"/>
                </a:solidFill>
              </a:rPr>
              <a:t>Beispiele</a:t>
            </a:r>
            <a:r>
              <a:rPr lang="en-US" sz="2400" dirty="0">
                <a:solidFill>
                  <a:schemeClr val="bg1"/>
                </a:solidFill>
              </a:rPr>
              <a:t> für Service-Learning:</a:t>
            </a:r>
          </a:p>
          <a:p>
            <a:pPr marL="457200" indent="-457200">
              <a:buFont typeface="+mj-lt"/>
              <a:buAutoNum type="arabicParenR"/>
            </a:pPr>
            <a:r>
              <a:rPr lang="en-US" sz="2400" b="1" dirty="0">
                <a:solidFill>
                  <a:schemeClr val="bg1"/>
                </a:solidFill>
              </a:rPr>
              <a:t>Starter </a:t>
            </a:r>
            <a:r>
              <a:rPr lang="en-US" sz="2400" b="1" dirty="0" err="1">
                <a:solidFill>
                  <a:schemeClr val="bg1"/>
                </a:solidFill>
              </a:rPr>
              <a:t>Programm</a:t>
            </a:r>
            <a:r>
              <a:rPr lang="en-US" sz="2400" b="1" dirty="0">
                <a:solidFill>
                  <a:schemeClr val="bg1"/>
                </a:solidFill>
              </a:rPr>
              <a:t> der Universität Tartu </a:t>
            </a:r>
            <a:endParaRPr lang="en-US" sz="2400" dirty="0">
              <a:solidFill>
                <a:schemeClr val="bg1"/>
              </a:solidFill>
            </a:endParaRPr>
          </a:p>
          <a:p>
            <a:pPr marL="457200" indent="-457200">
              <a:buFont typeface="+mj-lt"/>
              <a:buAutoNum type="arabicParenR"/>
            </a:pPr>
            <a:r>
              <a:rPr lang="en-US" sz="2400" b="1" dirty="0" err="1">
                <a:solidFill>
                  <a:schemeClr val="bg1"/>
                </a:solidFill>
              </a:rPr>
              <a:t>Bewusstsein</a:t>
            </a:r>
            <a:r>
              <a:rPr lang="en-US" sz="2400" b="1" dirty="0">
                <a:solidFill>
                  <a:schemeClr val="bg1"/>
                </a:solidFill>
              </a:rPr>
              <a:t> für </a:t>
            </a:r>
            <a:r>
              <a:rPr lang="en-US" sz="2400" b="1" dirty="0" err="1">
                <a:solidFill>
                  <a:schemeClr val="bg1"/>
                </a:solidFill>
              </a:rPr>
              <a:t>Demenz</a:t>
            </a:r>
            <a:r>
              <a:rPr lang="en-US" sz="2400" b="1" dirty="0">
                <a:solidFill>
                  <a:schemeClr val="bg1"/>
                </a:solidFill>
              </a:rPr>
              <a:t> </a:t>
            </a:r>
            <a:r>
              <a:rPr lang="en-US" sz="2400" b="1" dirty="0" err="1">
                <a:solidFill>
                  <a:schemeClr val="bg1"/>
                </a:solidFill>
              </a:rPr>
              <a:t>schaffen</a:t>
            </a:r>
            <a:r>
              <a:rPr lang="en-US" sz="2400" b="1" dirty="0">
                <a:solidFill>
                  <a:schemeClr val="bg1"/>
                </a:solidFill>
              </a:rPr>
              <a:t> an der Queen‘s University Belfast</a:t>
            </a:r>
          </a:p>
          <a:p>
            <a:endParaRPr lang="en-US" sz="2400" b="1" dirty="0">
              <a:solidFill>
                <a:schemeClr val="bg1"/>
              </a:solidFill>
            </a:endParaRPr>
          </a:p>
          <a:p>
            <a:r>
              <a:rPr lang="de-DE" sz="2400" dirty="0">
                <a:solidFill>
                  <a:schemeClr val="bg1"/>
                </a:solidFill>
                <a:hlinkClick r:id="rId2">
                  <a:extLst>
                    <a:ext uri="{A12FA001-AC4F-418D-AE19-62706E023703}">
                      <ahyp:hlinkClr xmlns:ahyp="http://schemas.microsoft.com/office/drawing/2018/hyperlinkcolor" val="tx"/>
                    </a:ext>
                  </a:extLst>
                </a:hlinkClick>
              </a:rPr>
              <a:t>Beide sind im Handbuch zu digitalem studentischem Engagement zu finden</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72302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300" b="1" dirty="0" err="1"/>
              <a:t>Beispiele</a:t>
            </a:r>
            <a:r>
              <a:rPr lang="en-US" sz="3300" b="1" dirty="0"/>
              <a:t> für Service-Learning</a:t>
            </a:r>
          </a:p>
        </p:txBody>
      </p:sp>
    </p:spTree>
    <p:extLst>
      <p:ext uri="{BB962C8B-B14F-4D97-AF65-F5344CB8AC3E}">
        <p14:creationId xmlns:p14="http://schemas.microsoft.com/office/powerpoint/2010/main" val="274848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814576"/>
            <a:ext cx="9574760" cy="1421728"/>
          </a:xfrm>
        </p:spPr>
        <p:txBody>
          <a:bodyPr>
            <a:normAutofit fontScale="25000" lnSpcReduction="20000"/>
          </a:bodyPr>
          <a:lstStyle/>
          <a:p>
            <a:endParaRPr lang="en-IE" sz="3200" dirty="0"/>
          </a:p>
          <a:p>
            <a:r>
              <a:rPr lang="en-IE" sz="12800" b="1" dirty="0" err="1"/>
              <a:t>Möglichkeiten</a:t>
            </a:r>
            <a:r>
              <a:rPr lang="en-IE" sz="12800" b="1" dirty="0"/>
              <a:t> </a:t>
            </a:r>
            <a:r>
              <a:rPr lang="en-IE" sz="12800" b="1" dirty="0" err="1"/>
              <a:t>zur</a:t>
            </a:r>
            <a:r>
              <a:rPr lang="en-IE" sz="12800" b="1" dirty="0"/>
              <a:t> </a:t>
            </a:r>
            <a:r>
              <a:rPr lang="en-IE" sz="12800" b="1" dirty="0" err="1"/>
              <a:t>Kompetenzentwicklung</a:t>
            </a:r>
            <a:r>
              <a:rPr lang="en-IE" sz="12800" b="1" dirty="0"/>
              <a:t>: </a:t>
            </a:r>
            <a:r>
              <a:rPr lang="en-IE" sz="12800" b="1" dirty="0" err="1"/>
              <a:t>Digitales</a:t>
            </a:r>
            <a:r>
              <a:rPr lang="en-IE" sz="12800" b="1" dirty="0"/>
              <a:t> </a:t>
            </a:r>
            <a:r>
              <a:rPr lang="en-IE" sz="12800" b="1" dirty="0" err="1"/>
              <a:t>studentisches</a:t>
            </a:r>
            <a:r>
              <a:rPr lang="en-IE" sz="12800" b="1" dirty="0"/>
              <a:t> Engagement und die </a:t>
            </a:r>
            <a:r>
              <a:rPr lang="en-IE" sz="12800" b="1" dirty="0" err="1"/>
              <a:t>Entwicklung</a:t>
            </a:r>
            <a:r>
              <a:rPr lang="en-IE" sz="12800" b="1" dirty="0"/>
              <a:t> von </a:t>
            </a:r>
            <a:r>
              <a:rPr lang="en-IE" sz="12800" b="1" dirty="0" err="1"/>
              <a:t>digitalen</a:t>
            </a:r>
            <a:r>
              <a:rPr lang="en-IE" sz="12800" b="1" dirty="0"/>
              <a:t> und </a:t>
            </a:r>
            <a:r>
              <a:rPr lang="en-IE" sz="12800" b="1" dirty="0" err="1"/>
              <a:t>unternehmerischen</a:t>
            </a:r>
            <a:r>
              <a:rPr lang="en-IE" sz="12800" b="1" dirty="0"/>
              <a:t> </a:t>
            </a:r>
            <a:r>
              <a:rPr lang="en-IE" sz="12800" b="1" dirty="0" err="1"/>
              <a:t>Kompetenzen</a:t>
            </a:r>
            <a:r>
              <a:rPr lang="en-IE" sz="12800" b="1" dirty="0"/>
              <a:t> </a:t>
            </a:r>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04</a:t>
            </a:r>
          </a:p>
        </p:txBody>
      </p:sp>
      <p:sp>
        <p:nvSpPr>
          <p:cNvPr id="7" name="TextBox 6">
            <a:extLst>
              <a:ext uri="{FF2B5EF4-FFF2-40B4-BE49-F238E27FC236}">
                <a16:creationId xmlns:a16="http://schemas.microsoft.com/office/drawing/2014/main" id="{C6A9B7D7-88E0-3EDB-FAE8-BF539BAEF9BA}"/>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2871200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6B7B8D-1825-4D89-B4EC-B124346D18A6}"/>
              </a:ext>
            </a:extLst>
          </p:cNvPr>
          <p:cNvSpPr txBox="1"/>
          <p:nvPr/>
        </p:nvSpPr>
        <p:spPr>
          <a:xfrm>
            <a:off x="6237248" y="364961"/>
            <a:ext cx="5555359" cy="3908762"/>
          </a:xfrm>
          <a:prstGeom prst="rect">
            <a:avLst/>
          </a:prstGeom>
          <a:noFill/>
        </p:spPr>
        <p:txBody>
          <a:bodyPr wrap="square" rtlCol="0">
            <a:spAutoFit/>
          </a:bodyPr>
          <a:lstStyle/>
          <a:p>
            <a:endParaRPr lang="en-US" sz="2400" dirty="0">
              <a:solidFill>
                <a:schemeClr val="bg1"/>
              </a:solidFill>
            </a:endParaRPr>
          </a:p>
          <a:p>
            <a:r>
              <a:rPr lang="en-US" sz="2800" dirty="0" err="1">
                <a:solidFill>
                  <a:schemeClr val="bg1"/>
                </a:solidFill>
              </a:rPr>
              <a:t>Studierende</a:t>
            </a:r>
            <a:r>
              <a:rPr lang="en-US" sz="2800" dirty="0">
                <a:solidFill>
                  <a:schemeClr val="bg1"/>
                </a:solidFill>
              </a:rPr>
              <a:t>, die </a:t>
            </a:r>
            <a:r>
              <a:rPr lang="en-US" sz="2800" dirty="0" err="1">
                <a:solidFill>
                  <a:schemeClr val="bg1"/>
                </a:solidFill>
              </a:rPr>
              <a:t>sich</a:t>
            </a:r>
            <a:r>
              <a:rPr lang="en-US" sz="2800" dirty="0">
                <a:solidFill>
                  <a:schemeClr val="bg1"/>
                </a:solidFill>
              </a:rPr>
              <a:t> an </a:t>
            </a:r>
            <a:r>
              <a:rPr lang="en-US" sz="2800" dirty="0" err="1">
                <a:solidFill>
                  <a:schemeClr val="bg1"/>
                </a:solidFill>
              </a:rPr>
              <a:t>Aktivitäten</a:t>
            </a:r>
            <a:r>
              <a:rPr lang="en-US" sz="2800" dirty="0">
                <a:solidFill>
                  <a:schemeClr val="bg1"/>
                </a:solidFill>
              </a:rPr>
              <a:t> des </a:t>
            </a:r>
            <a:r>
              <a:rPr lang="en-US" sz="2800" dirty="0" err="1">
                <a:solidFill>
                  <a:schemeClr val="bg1"/>
                </a:solidFill>
              </a:rPr>
              <a:t>digitalen</a:t>
            </a:r>
            <a:r>
              <a:rPr lang="en-US" sz="2800" dirty="0">
                <a:solidFill>
                  <a:schemeClr val="bg1"/>
                </a:solidFill>
              </a:rPr>
              <a:t> </a:t>
            </a:r>
            <a:r>
              <a:rPr lang="en-US" sz="2800" dirty="0" err="1">
                <a:solidFill>
                  <a:schemeClr val="bg1"/>
                </a:solidFill>
              </a:rPr>
              <a:t>studentischen</a:t>
            </a:r>
            <a:r>
              <a:rPr lang="en-US" sz="2800" dirty="0">
                <a:solidFill>
                  <a:schemeClr val="bg1"/>
                </a:solidFill>
              </a:rPr>
              <a:t> Engagements </a:t>
            </a:r>
            <a:r>
              <a:rPr lang="en-US" sz="2800" dirty="0" err="1">
                <a:solidFill>
                  <a:schemeClr val="bg1"/>
                </a:solidFill>
              </a:rPr>
              <a:t>beteiligen</a:t>
            </a:r>
            <a:r>
              <a:rPr lang="en-US" sz="2800" dirty="0">
                <a:solidFill>
                  <a:schemeClr val="bg1"/>
                </a:solidFill>
              </a:rPr>
              <a:t>, </a:t>
            </a:r>
            <a:r>
              <a:rPr lang="en-US" sz="2800" dirty="0" err="1">
                <a:solidFill>
                  <a:schemeClr val="bg1"/>
                </a:solidFill>
              </a:rPr>
              <a:t>entwickeln</a:t>
            </a:r>
            <a:r>
              <a:rPr lang="en-US" sz="2800" dirty="0">
                <a:solidFill>
                  <a:schemeClr val="bg1"/>
                </a:solidFill>
              </a:rPr>
              <a:t> </a:t>
            </a:r>
            <a:r>
              <a:rPr lang="en-US" sz="2800" dirty="0" err="1">
                <a:solidFill>
                  <a:schemeClr val="bg1"/>
                </a:solidFill>
              </a:rPr>
              <a:t>eine</a:t>
            </a:r>
            <a:r>
              <a:rPr lang="en-US" sz="2800" dirty="0">
                <a:solidFill>
                  <a:schemeClr val="bg1"/>
                </a:solidFill>
              </a:rPr>
              <a:t> </a:t>
            </a:r>
            <a:r>
              <a:rPr lang="en-US" sz="2800" dirty="0" err="1">
                <a:solidFill>
                  <a:schemeClr val="bg1"/>
                </a:solidFill>
              </a:rPr>
              <a:t>Vielzahl</a:t>
            </a:r>
            <a:r>
              <a:rPr lang="en-US" sz="2800" dirty="0">
                <a:solidFill>
                  <a:schemeClr val="bg1"/>
                </a:solidFill>
              </a:rPr>
              <a:t> an </a:t>
            </a:r>
            <a:r>
              <a:rPr lang="en-US" sz="2800" dirty="0" err="1">
                <a:solidFill>
                  <a:schemeClr val="bg1"/>
                </a:solidFill>
              </a:rPr>
              <a:t>digitalen</a:t>
            </a:r>
            <a:r>
              <a:rPr lang="en-US" sz="2800" dirty="0">
                <a:solidFill>
                  <a:schemeClr val="bg1"/>
                </a:solidFill>
              </a:rPr>
              <a:t> und </a:t>
            </a:r>
            <a:r>
              <a:rPr lang="en-US" sz="2800" dirty="0" err="1">
                <a:solidFill>
                  <a:schemeClr val="bg1"/>
                </a:solidFill>
              </a:rPr>
              <a:t>unternehmerischen</a:t>
            </a:r>
            <a:r>
              <a:rPr lang="en-US" sz="2800" dirty="0">
                <a:solidFill>
                  <a:schemeClr val="bg1"/>
                </a:solidFill>
              </a:rPr>
              <a:t> </a:t>
            </a:r>
            <a:r>
              <a:rPr lang="en-US" sz="2800" dirty="0" err="1">
                <a:solidFill>
                  <a:schemeClr val="bg1"/>
                </a:solidFill>
              </a:rPr>
              <a:t>Kompetenzen</a:t>
            </a:r>
            <a:r>
              <a:rPr lang="en-US" sz="2800" dirty="0">
                <a:solidFill>
                  <a:schemeClr val="bg1"/>
                </a:solidFill>
              </a:rPr>
              <a:t>.</a:t>
            </a:r>
          </a:p>
          <a:p>
            <a:endParaRPr lang="en-US" sz="2800" dirty="0">
              <a:solidFill>
                <a:schemeClr val="bg1"/>
              </a:solidFill>
            </a:endParaRPr>
          </a:p>
          <a:p>
            <a:r>
              <a:rPr lang="en-US" sz="2800" dirty="0" err="1">
                <a:solidFill>
                  <a:schemeClr val="bg1"/>
                </a:solidFill>
              </a:rPr>
              <a:t>Diese</a:t>
            </a:r>
            <a:r>
              <a:rPr lang="en-US" sz="2800" dirty="0">
                <a:solidFill>
                  <a:schemeClr val="bg1"/>
                </a:solidFill>
              </a:rPr>
              <a:t> </a:t>
            </a:r>
            <a:r>
              <a:rPr lang="en-US" sz="2800" dirty="0" err="1">
                <a:solidFill>
                  <a:schemeClr val="bg1"/>
                </a:solidFill>
              </a:rPr>
              <a:t>werden</a:t>
            </a:r>
            <a:r>
              <a:rPr lang="en-US" sz="2800" dirty="0">
                <a:solidFill>
                  <a:schemeClr val="bg1"/>
                </a:solidFill>
              </a:rPr>
              <a:t> </a:t>
            </a:r>
            <a:r>
              <a:rPr lang="en-US" sz="2800" dirty="0" err="1">
                <a:solidFill>
                  <a:schemeClr val="bg1"/>
                </a:solidFill>
              </a:rPr>
              <a:t>im</a:t>
            </a:r>
            <a:r>
              <a:rPr lang="en-US" sz="2800" dirty="0">
                <a:solidFill>
                  <a:schemeClr val="bg1"/>
                </a:solidFill>
              </a:rPr>
              <a:t> </a:t>
            </a:r>
            <a:r>
              <a:rPr lang="en-US" sz="2800" dirty="0" err="1">
                <a:solidFill>
                  <a:schemeClr val="bg1"/>
                </a:solidFill>
              </a:rPr>
              <a:t>Folgenden</a:t>
            </a:r>
            <a:r>
              <a:rPr lang="en-US" sz="2800" dirty="0">
                <a:solidFill>
                  <a:schemeClr val="bg1"/>
                </a:solidFill>
              </a:rPr>
              <a:t> </a:t>
            </a:r>
            <a:r>
              <a:rPr lang="en-US" sz="2800" dirty="0" err="1">
                <a:solidFill>
                  <a:schemeClr val="bg1"/>
                </a:solidFill>
              </a:rPr>
              <a:t>beschrieben</a:t>
            </a:r>
            <a:r>
              <a:rPr lang="en-US" sz="2800" dirty="0">
                <a:solidFill>
                  <a:schemeClr val="bg1"/>
                </a:solidFill>
              </a:rPr>
              <a:t>.</a:t>
            </a:r>
          </a:p>
        </p:txBody>
      </p:sp>
      <p:pic>
        <p:nvPicPr>
          <p:cNvPr id="5" name="Picture Placeholder 4" descr="Businessman using digital tablet in meeting">
            <a:extLst>
              <a:ext uri="{FF2B5EF4-FFF2-40B4-BE49-F238E27FC236}">
                <a16:creationId xmlns:a16="http://schemas.microsoft.com/office/drawing/2014/main" id="{092C9438-BC8D-48D1-9488-5A4EDAFA2D7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266630" y="249845"/>
            <a:ext cx="5585432" cy="582221"/>
          </a:xfrm>
        </p:spPr>
        <p:txBody>
          <a:bodyPr>
            <a:noAutofit/>
          </a:bodyPr>
          <a:lstStyle/>
          <a:p>
            <a:pPr algn="ctr"/>
            <a:r>
              <a:rPr lang="en-US" sz="3200" b="1" dirty="0" err="1"/>
              <a:t>Erwerb</a:t>
            </a:r>
            <a:r>
              <a:rPr lang="en-US" sz="3200" b="1" dirty="0"/>
              <a:t> von </a:t>
            </a:r>
            <a:r>
              <a:rPr lang="en-US" sz="3200" b="1" dirty="0" err="1"/>
              <a:t>digitalen</a:t>
            </a:r>
            <a:r>
              <a:rPr lang="en-US" sz="3200" b="1" dirty="0"/>
              <a:t> </a:t>
            </a:r>
            <a:r>
              <a:rPr lang="en-US" sz="3200" b="1" dirty="0" err="1"/>
              <a:t>Kompetenzen</a:t>
            </a:r>
            <a:endParaRPr lang="en-US" sz="5400" b="1"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669971" y="1405450"/>
            <a:ext cx="5279571" cy="4893647"/>
          </a:xfrm>
          <a:prstGeom prst="rect">
            <a:avLst/>
          </a:prstGeom>
          <a:noFill/>
        </p:spPr>
        <p:txBody>
          <a:bodyPr wrap="square">
            <a:spAutoFit/>
          </a:bodyPr>
          <a:lstStyle/>
          <a:p>
            <a:pPr>
              <a:lnSpc>
                <a:spcPct val="100000"/>
              </a:lnSpc>
            </a:pPr>
            <a:r>
              <a:rPr lang="en-US" sz="2400" b="1" dirty="0" err="1">
                <a:solidFill>
                  <a:schemeClr val="bg1"/>
                </a:solidFill>
              </a:rPr>
              <a:t>DigComp</a:t>
            </a:r>
            <a:r>
              <a:rPr lang="en-US" sz="2400" dirty="0">
                <a:solidFill>
                  <a:schemeClr val="bg1"/>
                </a:solidFill>
              </a:rPr>
              <a:t> </a:t>
            </a:r>
            <a:r>
              <a:rPr lang="en-US" sz="2400" dirty="0" err="1">
                <a:solidFill>
                  <a:schemeClr val="bg1"/>
                </a:solidFill>
              </a:rPr>
              <a:t>ist</a:t>
            </a:r>
            <a:r>
              <a:rPr lang="en-US" sz="2400" dirty="0">
                <a:solidFill>
                  <a:schemeClr val="bg1"/>
                </a:solidFill>
              </a:rPr>
              <a:t> der </a:t>
            </a:r>
            <a:r>
              <a:rPr lang="en-US" sz="2400" dirty="0" err="1">
                <a:solidFill>
                  <a:schemeClr val="bg1"/>
                </a:solidFill>
              </a:rPr>
              <a:t>Europäische</a:t>
            </a:r>
            <a:r>
              <a:rPr lang="en-US" sz="2400" dirty="0">
                <a:solidFill>
                  <a:schemeClr val="bg1"/>
                </a:solidFill>
              </a:rPr>
              <a:t> </a:t>
            </a:r>
            <a:r>
              <a:rPr lang="en-US" sz="2400" dirty="0" err="1">
                <a:solidFill>
                  <a:schemeClr val="bg1"/>
                </a:solidFill>
              </a:rPr>
              <a:t>Referenzrahmen</a:t>
            </a:r>
            <a:r>
              <a:rPr lang="en-US" sz="2400" dirty="0">
                <a:solidFill>
                  <a:schemeClr val="bg1"/>
                </a:solidFill>
              </a:rPr>
              <a:t> für </a:t>
            </a:r>
            <a:r>
              <a:rPr lang="en-US" sz="2400" dirty="0" err="1">
                <a:solidFill>
                  <a:schemeClr val="bg1"/>
                </a:solidFill>
              </a:rPr>
              <a:t>digitale</a:t>
            </a:r>
            <a:r>
              <a:rPr lang="en-US" sz="2400" dirty="0">
                <a:solidFill>
                  <a:schemeClr val="bg1"/>
                </a:solidFill>
              </a:rPr>
              <a:t> </a:t>
            </a:r>
            <a:r>
              <a:rPr lang="en-US" sz="2400" dirty="0" err="1">
                <a:solidFill>
                  <a:schemeClr val="bg1"/>
                </a:solidFill>
              </a:rPr>
              <a:t>Kompetenzen</a:t>
            </a:r>
            <a:r>
              <a:rPr lang="en-US" sz="2400" dirty="0">
                <a:solidFill>
                  <a:schemeClr val="bg1"/>
                </a:solidFill>
              </a:rPr>
              <a:t>. Er </a:t>
            </a:r>
            <a:r>
              <a:rPr lang="en-US" sz="2400" dirty="0" err="1">
                <a:solidFill>
                  <a:schemeClr val="bg1"/>
                </a:solidFill>
              </a:rPr>
              <a:t>wurde</a:t>
            </a:r>
            <a:r>
              <a:rPr lang="en-US" sz="2400" dirty="0">
                <a:solidFill>
                  <a:schemeClr val="bg1"/>
                </a:solidFill>
              </a:rPr>
              <a:t> von der </a:t>
            </a:r>
            <a:r>
              <a:rPr lang="en-US" sz="2400" dirty="0" err="1">
                <a:solidFill>
                  <a:schemeClr val="bg1"/>
                </a:solidFill>
              </a:rPr>
              <a:t>Europäischen</a:t>
            </a:r>
            <a:r>
              <a:rPr lang="en-US" sz="2400" dirty="0">
                <a:solidFill>
                  <a:schemeClr val="bg1"/>
                </a:solidFill>
              </a:rPr>
              <a:t> </a:t>
            </a:r>
            <a:r>
              <a:rPr lang="en-US" sz="2400" dirty="0" err="1">
                <a:solidFill>
                  <a:schemeClr val="bg1"/>
                </a:solidFill>
              </a:rPr>
              <a:t>Kommission</a:t>
            </a:r>
            <a:r>
              <a:rPr lang="en-US" sz="2400" dirty="0">
                <a:solidFill>
                  <a:schemeClr val="bg1"/>
                </a:solidFill>
              </a:rPr>
              <a:t> </a:t>
            </a:r>
            <a:r>
              <a:rPr lang="en-US" sz="2400" dirty="0" err="1">
                <a:solidFill>
                  <a:schemeClr val="bg1"/>
                </a:solidFill>
              </a:rPr>
              <a:t>als</a:t>
            </a:r>
            <a:r>
              <a:rPr lang="en-US" sz="2400" dirty="0">
                <a:solidFill>
                  <a:schemeClr val="bg1"/>
                </a:solidFill>
              </a:rPr>
              <a:t> </a:t>
            </a:r>
            <a:r>
              <a:rPr lang="en-US" sz="2400" dirty="0" err="1">
                <a:solidFill>
                  <a:schemeClr val="bg1"/>
                </a:solidFill>
              </a:rPr>
              <a:t>legitimes</a:t>
            </a:r>
            <a:r>
              <a:rPr lang="en-US" sz="2400" dirty="0">
                <a:solidFill>
                  <a:schemeClr val="bg1"/>
                </a:solidFill>
              </a:rPr>
              <a:t> Instrument </a:t>
            </a:r>
            <a:r>
              <a:rPr lang="en-US" sz="2400" dirty="0" err="1">
                <a:solidFill>
                  <a:schemeClr val="bg1"/>
                </a:solidFill>
              </a:rPr>
              <a:t>zur</a:t>
            </a:r>
            <a:r>
              <a:rPr lang="en-US" sz="2400" dirty="0">
                <a:solidFill>
                  <a:schemeClr val="bg1"/>
                </a:solidFill>
              </a:rPr>
              <a:t> </a:t>
            </a:r>
            <a:r>
              <a:rPr lang="en-US" sz="2400" dirty="0" err="1">
                <a:solidFill>
                  <a:schemeClr val="bg1"/>
                </a:solidFill>
              </a:rPr>
              <a:t>Förderung</a:t>
            </a:r>
            <a:r>
              <a:rPr lang="en-US" sz="2400" dirty="0">
                <a:solidFill>
                  <a:schemeClr val="bg1"/>
                </a:solidFill>
              </a:rPr>
              <a:t> von </a:t>
            </a:r>
            <a:r>
              <a:rPr lang="en-US" sz="2400" dirty="0" err="1">
                <a:solidFill>
                  <a:schemeClr val="bg1"/>
                </a:solidFill>
              </a:rPr>
              <a:t>digitalen</a:t>
            </a:r>
            <a:r>
              <a:rPr lang="en-US" sz="2400" dirty="0">
                <a:solidFill>
                  <a:schemeClr val="bg1"/>
                </a:solidFill>
              </a:rPr>
              <a:t> </a:t>
            </a:r>
            <a:r>
              <a:rPr lang="en-US" sz="2400" dirty="0" err="1">
                <a:solidFill>
                  <a:schemeClr val="bg1"/>
                </a:solidFill>
              </a:rPr>
              <a:t>Kompetenzen</a:t>
            </a:r>
            <a:r>
              <a:rPr lang="en-US" sz="2400" dirty="0">
                <a:solidFill>
                  <a:schemeClr val="bg1"/>
                </a:solidFill>
              </a:rPr>
              <a:t> der </a:t>
            </a:r>
            <a:r>
              <a:rPr lang="en-US" sz="2400" dirty="0" err="1">
                <a:solidFill>
                  <a:schemeClr val="bg1"/>
                </a:solidFill>
              </a:rPr>
              <a:t>Bürger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genehmigt</a:t>
            </a:r>
            <a:r>
              <a:rPr lang="en-US" sz="2400" dirty="0">
                <a:solidFill>
                  <a:schemeClr val="bg1"/>
                </a:solidFill>
              </a:rPr>
              <a:t>.</a:t>
            </a:r>
          </a:p>
          <a:p>
            <a:pPr>
              <a:lnSpc>
                <a:spcPct val="100000"/>
              </a:lnSpc>
            </a:pPr>
            <a:endParaRPr lang="en-US" sz="2400" dirty="0">
              <a:solidFill>
                <a:schemeClr val="bg1"/>
              </a:solidFill>
              <a:effectLst/>
            </a:endParaRPr>
          </a:p>
          <a:p>
            <a:pPr>
              <a:lnSpc>
                <a:spcPct val="100000"/>
              </a:lnSpc>
            </a:pPr>
            <a:r>
              <a:rPr lang="en-US" sz="2400" dirty="0">
                <a:solidFill>
                  <a:schemeClr val="bg1"/>
                </a:solidFill>
              </a:rPr>
              <a:t>Er </a:t>
            </a:r>
            <a:r>
              <a:rPr lang="en-US" sz="2400" dirty="0" err="1">
                <a:solidFill>
                  <a:schemeClr val="bg1"/>
                </a:solidFill>
              </a:rPr>
              <a:t>dient</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Bestimmung</a:t>
            </a:r>
            <a:r>
              <a:rPr lang="en-US" sz="2400" dirty="0">
                <a:solidFill>
                  <a:schemeClr val="bg1"/>
                </a:solidFill>
              </a:rPr>
              <a:t> der </a:t>
            </a:r>
            <a:r>
              <a:rPr lang="en-US" sz="2400" dirty="0" err="1">
                <a:solidFill>
                  <a:schemeClr val="bg1"/>
                </a:solidFill>
              </a:rPr>
              <a:t>Kompetenzen</a:t>
            </a:r>
            <a:r>
              <a:rPr lang="en-US" sz="2400" dirty="0">
                <a:solidFill>
                  <a:schemeClr val="bg1"/>
                </a:solidFill>
              </a:rPr>
              <a:t>, die </a:t>
            </a:r>
            <a:r>
              <a:rPr lang="en-US" sz="2400" dirty="0" err="1">
                <a:solidFill>
                  <a:schemeClr val="bg1"/>
                </a:solidFill>
              </a:rPr>
              <a:t>Studierende</a:t>
            </a:r>
            <a:r>
              <a:rPr lang="en-US" sz="2400" dirty="0">
                <a:solidFill>
                  <a:schemeClr val="bg1"/>
                </a:solidFill>
              </a:rPr>
              <a:t> </a:t>
            </a:r>
            <a:r>
              <a:rPr lang="en-US" sz="2400" dirty="0" err="1">
                <a:solidFill>
                  <a:schemeClr val="bg1"/>
                </a:solidFill>
              </a:rPr>
              <a:t>durch</a:t>
            </a:r>
            <a:r>
              <a:rPr lang="en-US" sz="2400" dirty="0">
                <a:solidFill>
                  <a:schemeClr val="bg1"/>
                </a:solidFill>
              </a:rPr>
              <a:t> </a:t>
            </a:r>
            <a:r>
              <a:rPr lang="en-US" sz="2400" dirty="0" err="1">
                <a:solidFill>
                  <a:schemeClr val="bg1"/>
                </a:solidFill>
              </a:rPr>
              <a:t>digitales</a:t>
            </a:r>
            <a:r>
              <a:rPr lang="en-US" sz="2400" dirty="0">
                <a:solidFill>
                  <a:schemeClr val="bg1"/>
                </a:solidFill>
              </a:rPr>
              <a:t> </a:t>
            </a:r>
            <a:r>
              <a:rPr lang="en-US" sz="2400" dirty="0" err="1">
                <a:solidFill>
                  <a:schemeClr val="bg1"/>
                </a:solidFill>
              </a:rPr>
              <a:t>studentisches</a:t>
            </a:r>
            <a:r>
              <a:rPr lang="en-US" sz="2400" dirty="0">
                <a:solidFill>
                  <a:schemeClr val="bg1"/>
                </a:solidFill>
              </a:rPr>
              <a:t> Engagement </a:t>
            </a:r>
            <a:r>
              <a:rPr lang="en-US" sz="2400" dirty="0" err="1">
                <a:solidFill>
                  <a:schemeClr val="bg1"/>
                </a:solidFill>
              </a:rPr>
              <a:t>erwerben</a:t>
            </a:r>
            <a:r>
              <a:rPr lang="en-US" sz="2400" dirty="0">
                <a:solidFill>
                  <a:schemeClr val="bg1"/>
                </a:solidFill>
              </a:rPr>
              <a:t> </a:t>
            </a:r>
            <a:r>
              <a:rPr lang="en-US" sz="2400" dirty="0" err="1">
                <a:solidFill>
                  <a:schemeClr val="bg1"/>
                </a:solidFill>
              </a:rPr>
              <a:t>können</a:t>
            </a:r>
            <a:r>
              <a:rPr lang="en-US" sz="2400" dirty="0">
                <a:solidFill>
                  <a:schemeClr val="bg1"/>
                </a:solidFill>
              </a:rPr>
              <a:t>.</a:t>
            </a:r>
          </a:p>
          <a:p>
            <a:pPr>
              <a:lnSpc>
                <a:spcPct val="100000"/>
              </a:lnSpc>
            </a:pPr>
            <a:endParaRPr lang="en-US" sz="2400" dirty="0">
              <a:solidFill>
                <a:schemeClr val="bg1"/>
              </a:solidFill>
              <a:effectLst/>
            </a:endParaRPr>
          </a:p>
        </p:txBody>
      </p:sp>
      <p:pic>
        <p:nvPicPr>
          <p:cNvPr id="6" name="Picture Placeholder 5" descr="A picture containing chart&#10;&#10;Description automatically generated">
            <a:extLst>
              <a:ext uri="{FF2B5EF4-FFF2-40B4-BE49-F238E27FC236}">
                <a16:creationId xmlns:a16="http://schemas.microsoft.com/office/drawing/2014/main" id="{B076330D-5D9A-49F8-BD74-1280D92F91B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266"/>
          <a:stretch/>
        </p:blipFill>
        <p:spPr>
          <a:xfrm>
            <a:off x="6852062" y="228600"/>
            <a:ext cx="5105121" cy="6362700"/>
          </a:xfrm>
        </p:spPr>
      </p:pic>
    </p:spTree>
    <p:extLst>
      <p:ext uri="{BB962C8B-B14F-4D97-AF65-F5344CB8AC3E}">
        <p14:creationId xmlns:p14="http://schemas.microsoft.com/office/powerpoint/2010/main" val="3480026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06786" y="1370655"/>
            <a:ext cx="5105121" cy="5262979"/>
          </a:xfrm>
          <a:prstGeom prst="rect">
            <a:avLst/>
          </a:prstGeom>
          <a:noFill/>
        </p:spPr>
        <p:txBody>
          <a:bodyPr wrap="square" rtlCol="0">
            <a:spAutoFit/>
          </a:bodyPr>
          <a:lstStyle/>
          <a:p>
            <a:r>
              <a:rPr lang="en-US" sz="2400" b="1" dirty="0" err="1">
                <a:solidFill>
                  <a:schemeClr val="bg1"/>
                </a:solidFill>
              </a:rPr>
              <a:t>Aktive</a:t>
            </a:r>
            <a:r>
              <a:rPr lang="en-US" sz="2400" b="1" dirty="0">
                <a:solidFill>
                  <a:schemeClr val="bg1"/>
                </a:solidFill>
              </a:rPr>
              <a:t> </a:t>
            </a:r>
            <a:r>
              <a:rPr lang="en-US" sz="2400" b="1" dirty="0" err="1">
                <a:solidFill>
                  <a:schemeClr val="bg1"/>
                </a:solidFill>
              </a:rPr>
              <a:t>Teilhabe</a:t>
            </a:r>
            <a:r>
              <a:rPr lang="en-US" sz="2400" b="1" dirty="0">
                <a:solidFill>
                  <a:schemeClr val="bg1"/>
                </a:solidFill>
              </a:rPr>
              <a:t> </a:t>
            </a:r>
            <a:r>
              <a:rPr lang="en-US" sz="2400" b="1" dirty="0" err="1">
                <a:solidFill>
                  <a:schemeClr val="bg1"/>
                </a:solidFill>
              </a:rPr>
              <a:t>mittels</a:t>
            </a:r>
            <a:r>
              <a:rPr lang="en-US" sz="2400" b="1" dirty="0">
                <a:solidFill>
                  <a:schemeClr val="bg1"/>
                </a:solidFill>
              </a:rPr>
              <a:t> </a:t>
            </a:r>
            <a:r>
              <a:rPr lang="en-US" sz="2400" b="1" dirty="0" err="1">
                <a:solidFill>
                  <a:schemeClr val="bg1"/>
                </a:solidFill>
              </a:rPr>
              <a:t>digitaler</a:t>
            </a:r>
            <a:r>
              <a:rPr lang="en-US" sz="2400" b="1" dirty="0">
                <a:solidFill>
                  <a:schemeClr val="bg1"/>
                </a:solidFill>
              </a:rPr>
              <a:t> </a:t>
            </a:r>
            <a:r>
              <a:rPr lang="en-US" sz="2400" b="1" dirty="0" err="1">
                <a:solidFill>
                  <a:schemeClr val="bg1"/>
                </a:solidFill>
              </a:rPr>
              <a:t>Technologien</a:t>
            </a:r>
            <a:endParaRPr lang="en-US" sz="2400" dirty="0">
              <a:solidFill>
                <a:schemeClr val="bg1"/>
              </a:solidFill>
            </a:endParaRPr>
          </a:p>
          <a:p>
            <a:r>
              <a:rPr lang="en-US" sz="2400" dirty="0" err="1">
                <a:solidFill>
                  <a:schemeClr val="bg1"/>
                </a:solidFill>
              </a:rPr>
              <a:t>Diese</a:t>
            </a:r>
            <a:r>
              <a:rPr lang="en-US" sz="2400" dirty="0">
                <a:solidFill>
                  <a:schemeClr val="bg1"/>
                </a:solidFill>
              </a:rPr>
              <a:t> </a:t>
            </a:r>
            <a:r>
              <a:rPr lang="en-US" sz="2400" dirty="0" err="1">
                <a:solidFill>
                  <a:schemeClr val="bg1"/>
                </a:solidFill>
              </a:rPr>
              <a:t>Kompetenz</a:t>
            </a:r>
            <a:r>
              <a:rPr lang="en-US" sz="2400" dirty="0">
                <a:solidFill>
                  <a:schemeClr val="bg1"/>
                </a:solidFill>
              </a:rPr>
              <a:t> </a:t>
            </a:r>
            <a:r>
              <a:rPr lang="en-US" sz="2400" dirty="0" err="1">
                <a:solidFill>
                  <a:schemeClr val="bg1"/>
                </a:solidFill>
              </a:rPr>
              <a:t>umfasst</a:t>
            </a:r>
            <a:r>
              <a:rPr lang="en-US" sz="2400" dirty="0">
                <a:solidFill>
                  <a:schemeClr val="bg1"/>
                </a:solidFill>
              </a:rPr>
              <a:t> die </a:t>
            </a:r>
            <a:r>
              <a:rPr lang="en-US" sz="2400" dirty="0" err="1">
                <a:solidFill>
                  <a:schemeClr val="bg1"/>
                </a:solidFill>
              </a:rPr>
              <a:t>aktive</a:t>
            </a:r>
            <a:r>
              <a:rPr lang="en-US" sz="2400" dirty="0">
                <a:solidFill>
                  <a:schemeClr val="bg1"/>
                </a:solidFill>
              </a:rPr>
              <a:t> </a:t>
            </a:r>
            <a:r>
              <a:rPr lang="en-US" sz="2400" dirty="0" err="1">
                <a:solidFill>
                  <a:schemeClr val="bg1"/>
                </a:solidFill>
              </a:rPr>
              <a:t>Beteiligung</a:t>
            </a:r>
            <a:r>
              <a:rPr lang="en-US" sz="2400" dirty="0">
                <a:solidFill>
                  <a:schemeClr val="bg1"/>
                </a:solidFill>
              </a:rPr>
              <a:t> an der Gesellschaft </a:t>
            </a:r>
            <a:r>
              <a:rPr lang="en-US" sz="2400" dirty="0" err="1">
                <a:solidFill>
                  <a:schemeClr val="bg1"/>
                </a:solidFill>
              </a:rPr>
              <a:t>durch</a:t>
            </a:r>
            <a:r>
              <a:rPr lang="en-US" sz="2400" dirty="0">
                <a:solidFill>
                  <a:schemeClr val="bg1"/>
                </a:solidFill>
              </a:rPr>
              <a:t> die </a:t>
            </a:r>
            <a:r>
              <a:rPr lang="en-US" sz="2400" dirty="0" err="1">
                <a:solidFill>
                  <a:schemeClr val="bg1"/>
                </a:solidFill>
              </a:rPr>
              <a:t>Nutzung</a:t>
            </a:r>
            <a:r>
              <a:rPr lang="en-US" sz="2400" dirty="0">
                <a:solidFill>
                  <a:schemeClr val="bg1"/>
                </a:solidFill>
              </a:rPr>
              <a:t> </a:t>
            </a:r>
            <a:r>
              <a:rPr lang="en-US" sz="2400" dirty="0" err="1">
                <a:solidFill>
                  <a:schemeClr val="bg1"/>
                </a:solidFill>
              </a:rPr>
              <a:t>öffentlicher</a:t>
            </a:r>
            <a:r>
              <a:rPr lang="en-US" sz="2400" dirty="0">
                <a:solidFill>
                  <a:schemeClr val="bg1"/>
                </a:solidFill>
              </a:rPr>
              <a:t> und </a:t>
            </a:r>
            <a:r>
              <a:rPr lang="en-US" sz="2400" dirty="0" err="1">
                <a:solidFill>
                  <a:schemeClr val="bg1"/>
                </a:solidFill>
              </a:rPr>
              <a:t>privater</a:t>
            </a:r>
            <a:r>
              <a:rPr lang="en-US" sz="2400" dirty="0">
                <a:solidFill>
                  <a:schemeClr val="bg1"/>
                </a:solidFill>
              </a:rPr>
              <a:t> </a:t>
            </a:r>
            <a:r>
              <a:rPr lang="en-US" sz="2400" dirty="0" err="1">
                <a:solidFill>
                  <a:schemeClr val="bg1"/>
                </a:solidFill>
              </a:rPr>
              <a:t>digitaler</a:t>
            </a:r>
            <a:r>
              <a:rPr lang="en-US" sz="2400" dirty="0">
                <a:solidFill>
                  <a:schemeClr val="bg1"/>
                </a:solidFill>
              </a:rPr>
              <a:t> </a:t>
            </a:r>
            <a:r>
              <a:rPr lang="en-US" sz="2400" dirty="0" err="1">
                <a:solidFill>
                  <a:schemeClr val="bg1"/>
                </a:solidFill>
              </a:rPr>
              <a:t>Dienste</a:t>
            </a:r>
            <a:r>
              <a:rPr lang="en-US" sz="2400" dirty="0">
                <a:solidFill>
                  <a:schemeClr val="bg1"/>
                </a:solidFill>
              </a:rPr>
              <a:t>. Sie </a:t>
            </a:r>
            <a:r>
              <a:rPr lang="en-US" sz="2400" dirty="0" err="1">
                <a:solidFill>
                  <a:schemeClr val="bg1"/>
                </a:solidFill>
              </a:rPr>
              <a:t>bezieht</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außerdem</a:t>
            </a:r>
            <a:r>
              <a:rPr lang="en-US" sz="2400" dirty="0">
                <a:solidFill>
                  <a:schemeClr val="bg1"/>
                </a:solidFill>
              </a:rPr>
              <a:t> auf die </a:t>
            </a:r>
            <a:r>
              <a:rPr lang="en-US" sz="2400" dirty="0" err="1">
                <a:solidFill>
                  <a:schemeClr val="bg1"/>
                </a:solidFill>
              </a:rPr>
              <a:t>Kompetenz</a:t>
            </a:r>
            <a:r>
              <a:rPr lang="en-US" sz="2400" dirty="0">
                <a:solidFill>
                  <a:schemeClr val="bg1"/>
                </a:solidFill>
              </a:rPr>
              <a:t>, </a:t>
            </a:r>
            <a:r>
              <a:rPr lang="en-US" sz="2400" dirty="0" err="1">
                <a:solidFill>
                  <a:schemeClr val="bg1"/>
                </a:solidFill>
              </a:rPr>
              <a:t>Chancen</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selbstbestimmten</a:t>
            </a:r>
            <a:r>
              <a:rPr lang="en-US" sz="2400" dirty="0">
                <a:solidFill>
                  <a:schemeClr val="bg1"/>
                </a:solidFill>
              </a:rPr>
              <a:t> </a:t>
            </a:r>
            <a:r>
              <a:rPr lang="en-US" sz="2400" dirty="0" err="1">
                <a:solidFill>
                  <a:schemeClr val="bg1"/>
                </a:solidFill>
              </a:rPr>
              <a:t>Beteiligung</a:t>
            </a:r>
            <a:r>
              <a:rPr lang="en-US" sz="2400" dirty="0">
                <a:solidFill>
                  <a:schemeClr val="bg1"/>
                </a:solidFill>
              </a:rPr>
              <a:t> an </a:t>
            </a:r>
            <a:r>
              <a:rPr lang="en-US" sz="2400" dirty="0" err="1">
                <a:solidFill>
                  <a:schemeClr val="bg1"/>
                </a:solidFill>
              </a:rPr>
              <a:t>bürgerschaftlichen</a:t>
            </a:r>
            <a:r>
              <a:rPr lang="en-US" sz="2400" dirty="0">
                <a:solidFill>
                  <a:schemeClr val="bg1"/>
                </a:solidFill>
              </a:rPr>
              <a:t> </a:t>
            </a:r>
            <a:r>
              <a:rPr lang="en-US" sz="2400" dirty="0" err="1">
                <a:solidFill>
                  <a:schemeClr val="bg1"/>
                </a:solidFill>
              </a:rPr>
              <a:t>Initiativen</a:t>
            </a:r>
            <a:r>
              <a:rPr lang="en-US" sz="2400" dirty="0">
                <a:solidFill>
                  <a:schemeClr val="bg1"/>
                </a:solidFill>
              </a:rPr>
              <a:t> </a:t>
            </a:r>
            <a:r>
              <a:rPr lang="en-US" sz="2400" dirty="0" err="1">
                <a:solidFill>
                  <a:schemeClr val="bg1"/>
                </a:solidFill>
              </a:rPr>
              <a:t>durch</a:t>
            </a:r>
            <a:r>
              <a:rPr lang="en-US" sz="2400" dirty="0">
                <a:solidFill>
                  <a:schemeClr val="bg1"/>
                </a:solidFill>
              </a:rPr>
              <a:t> </a:t>
            </a:r>
            <a:r>
              <a:rPr lang="en-US" sz="2400" dirty="0" err="1">
                <a:solidFill>
                  <a:schemeClr val="bg1"/>
                </a:solidFill>
              </a:rPr>
              <a:t>geeignete</a:t>
            </a:r>
            <a:r>
              <a:rPr lang="en-US" sz="2400" dirty="0">
                <a:solidFill>
                  <a:schemeClr val="bg1"/>
                </a:solidFill>
              </a:rPr>
              <a:t> </a:t>
            </a:r>
            <a:r>
              <a:rPr lang="en-US" sz="2400" dirty="0" err="1">
                <a:solidFill>
                  <a:schemeClr val="bg1"/>
                </a:solidFill>
              </a:rPr>
              <a:t>digitale</a:t>
            </a:r>
            <a:r>
              <a:rPr lang="en-US" sz="2400" dirty="0">
                <a:solidFill>
                  <a:schemeClr val="bg1"/>
                </a:solidFill>
              </a:rPr>
              <a:t> </a:t>
            </a:r>
            <a:r>
              <a:rPr lang="en-US" sz="2400" dirty="0" err="1">
                <a:solidFill>
                  <a:schemeClr val="bg1"/>
                </a:solidFill>
              </a:rPr>
              <a:t>Technologien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erkennen</a:t>
            </a:r>
            <a:r>
              <a:rPr lang="en-US" sz="2400" dirty="0">
                <a:solidFill>
                  <a:schemeClr val="bg1"/>
                </a:solidFill>
              </a:rPr>
              <a:t>.</a:t>
            </a:r>
          </a:p>
          <a:p>
            <a:r>
              <a:rPr lang="en-US" sz="2400" dirty="0" err="1">
                <a:solidFill>
                  <a:schemeClr val="bg1"/>
                </a:solidFill>
              </a:rPr>
              <a:t>Weitere</a:t>
            </a:r>
            <a:r>
              <a:rPr lang="en-US" sz="2400" dirty="0">
                <a:solidFill>
                  <a:schemeClr val="bg1"/>
                </a:solidFill>
              </a:rPr>
              <a:t> </a:t>
            </a:r>
            <a:r>
              <a:rPr lang="en-US" sz="2400" dirty="0" err="1">
                <a:solidFill>
                  <a:schemeClr val="bg1"/>
                </a:solidFill>
              </a:rPr>
              <a:t>Informationen</a:t>
            </a:r>
            <a:r>
              <a:rPr lang="en-US" sz="2400" dirty="0">
                <a:solidFill>
                  <a:schemeClr val="bg1"/>
                </a:solidFill>
              </a:rPr>
              <a:t> </a:t>
            </a:r>
            <a:r>
              <a:rPr lang="en-US" sz="2400" dirty="0" err="1">
                <a:solidFill>
                  <a:schemeClr val="bg1"/>
                </a:solidFill>
              </a:rPr>
              <a:t>zum</a:t>
            </a:r>
            <a:r>
              <a:rPr lang="en-US" sz="2400" dirty="0">
                <a:solidFill>
                  <a:schemeClr val="bg1"/>
                </a:solidFill>
              </a:rPr>
              <a:t> </a:t>
            </a:r>
            <a:r>
              <a:rPr lang="en-US" sz="2400" dirty="0" err="1">
                <a:solidFill>
                  <a:schemeClr val="bg1"/>
                </a:solidFill>
              </a:rPr>
              <a:t>DigComp</a:t>
            </a:r>
            <a:r>
              <a:rPr lang="en-US" sz="2400" dirty="0">
                <a:solidFill>
                  <a:schemeClr val="bg1"/>
                </a:solidFill>
              </a:rPr>
              <a:t>: </a:t>
            </a:r>
            <a:r>
              <a:rPr lang="en-US" sz="2400" dirty="0">
                <a:solidFill>
                  <a:schemeClr val="bg1"/>
                </a:solidFill>
                <a:hlinkClick r:id="rId2">
                  <a:extLst>
                    <a:ext uri="{A12FA001-AC4F-418D-AE19-62706E023703}">
                      <ahyp:hlinkClr xmlns:ahyp="http://schemas.microsoft.com/office/drawing/2018/hyperlinkcolor" val="tx"/>
                    </a:ext>
                  </a:extLst>
                </a:hlinkClick>
              </a:rPr>
              <a:t>https://ec.europa.eu/jrc/en/digcomp/digital-competence-framework</a:t>
            </a:r>
            <a:endParaRPr lang="en-US" sz="2400" dirty="0">
              <a:solidFill>
                <a:schemeClr val="bg1"/>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2">
            <a:extLst>
              <a:ext uri="{FF2B5EF4-FFF2-40B4-BE49-F238E27FC236}">
                <a16:creationId xmlns:a16="http://schemas.microsoft.com/office/drawing/2014/main" id="{44125445-C6E2-C514-2215-7D57B041DD9F}"/>
              </a:ext>
            </a:extLst>
          </p:cNvPr>
          <p:cNvSpPr txBox="1">
            <a:spLocks/>
          </p:cNvSpPr>
          <p:nvPr/>
        </p:nvSpPr>
        <p:spPr>
          <a:xfrm>
            <a:off x="1266630" y="249845"/>
            <a:ext cx="5585432"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err="1"/>
              <a:t>Auswahl</a:t>
            </a:r>
            <a:r>
              <a:rPr lang="en-US" sz="3200" b="1" dirty="0"/>
              <a:t> </a:t>
            </a:r>
            <a:r>
              <a:rPr lang="en-US" sz="3200" b="1" dirty="0" err="1"/>
              <a:t>einer</a:t>
            </a:r>
            <a:r>
              <a:rPr lang="en-US" sz="3200" b="1" dirty="0"/>
              <a:t> </a:t>
            </a:r>
            <a:r>
              <a:rPr lang="en-US" sz="3200" b="1" dirty="0" err="1"/>
              <a:t>digitalen</a:t>
            </a:r>
            <a:r>
              <a:rPr lang="en-US" sz="3200" b="1" dirty="0"/>
              <a:t> </a:t>
            </a:r>
            <a:r>
              <a:rPr lang="en-US" sz="3200" b="1" dirty="0" err="1"/>
              <a:t>Kompetenz</a:t>
            </a:r>
            <a:r>
              <a:rPr lang="en-US" sz="3200" b="1" dirty="0"/>
              <a:t> </a:t>
            </a:r>
            <a:r>
              <a:rPr lang="en-US" sz="3200" b="1" dirty="0" err="1"/>
              <a:t>aus</a:t>
            </a:r>
            <a:r>
              <a:rPr lang="en-US" sz="3200" b="1" dirty="0"/>
              <a:t> dem </a:t>
            </a:r>
            <a:r>
              <a:rPr lang="en-US" sz="3200" b="1" i="1" dirty="0" err="1"/>
              <a:t>DigComp</a:t>
            </a:r>
            <a:endParaRPr lang="en-US" sz="5400" b="1" i="1" dirty="0"/>
          </a:p>
        </p:txBody>
      </p:sp>
    </p:spTree>
    <p:extLst>
      <p:ext uri="{BB962C8B-B14F-4D97-AF65-F5344CB8AC3E}">
        <p14:creationId xmlns:p14="http://schemas.microsoft.com/office/powerpoint/2010/main" val="1546573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341783" y="49696"/>
            <a:ext cx="5378914" cy="582221"/>
          </a:xfrm>
        </p:spPr>
        <p:txBody>
          <a:bodyPr>
            <a:noAutofit/>
          </a:bodyPr>
          <a:lstStyle/>
          <a:p>
            <a:pPr algn="ctr"/>
            <a:r>
              <a:rPr lang="en-US" sz="2800" b="1" dirty="0" err="1"/>
              <a:t>Erwerb</a:t>
            </a:r>
            <a:r>
              <a:rPr lang="en-US" sz="2800" b="1" dirty="0"/>
              <a:t> von </a:t>
            </a:r>
            <a:r>
              <a:rPr lang="en-US" sz="2800" b="1" dirty="0" err="1"/>
              <a:t>unternehmerischen</a:t>
            </a:r>
            <a:r>
              <a:rPr lang="en-US" sz="2800" b="1" dirty="0"/>
              <a:t> </a:t>
            </a:r>
            <a:r>
              <a:rPr lang="en-US" sz="2800" b="1" dirty="0" err="1"/>
              <a:t>Kompetenzen</a:t>
            </a:r>
            <a:endParaRPr lang="en-US" sz="4800" b="1" dirty="0"/>
          </a:p>
          <a:p>
            <a:pPr algn="ctr"/>
            <a:r>
              <a:rPr lang="en-US" sz="2800" dirty="0"/>
              <a:t> </a:t>
            </a:r>
          </a:p>
          <a:p>
            <a:pPr algn="ctr"/>
            <a:endParaRPr lang="en-US" sz="2800" dirty="0"/>
          </a:p>
          <a:p>
            <a:pPr algn="ctr"/>
            <a:endParaRPr lang="en-US" sz="2800" dirty="0"/>
          </a:p>
          <a:p>
            <a:pPr algn="ctr"/>
            <a:endParaRPr lang="en-US" sz="2800" dirty="0"/>
          </a:p>
        </p:txBody>
      </p:sp>
      <p:sp>
        <p:nvSpPr>
          <p:cNvPr id="7" name="Text Placeholder 6">
            <a:extLst>
              <a:ext uri="{FF2B5EF4-FFF2-40B4-BE49-F238E27FC236}">
                <a16:creationId xmlns:a16="http://schemas.microsoft.com/office/drawing/2014/main" id="{BDE745F7-4F67-41DA-86E8-FCAD3E9F24B4}"/>
              </a:ext>
            </a:extLst>
          </p:cNvPr>
          <p:cNvSpPr txBox="1">
            <a:spLocks noGrp="1"/>
          </p:cNvSpPr>
          <p:nvPr>
            <p:ph type="body" sz="quarter" idx="18"/>
          </p:nvPr>
        </p:nvSpPr>
        <p:spPr>
          <a:xfrm>
            <a:off x="1478680" y="1392442"/>
            <a:ext cx="5242017" cy="4963410"/>
          </a:xfrm>
          <a:prstGeom prst="rect">
            <a:avLst/>
          </a:prstGeom>
          <a:noFill/>
        </p:spPr>
        <p:txBody>
          <a:bodyPr wrap="square">
            <a:spAutoFit/>
          </a:bodyPr>
          <a:lstStyle/>
          <a:p>
            <a:pPr>
              <a:lnSpc>
                <a:spcPct val="100000"/>
              </a:lnSpc>
            </a:pPr>
            <a:r>
              <a:rPr lang="en-US" b="1" dirty="0" err="1"/>
              <a:t>EntreComp</a:t>
            </a:r>
            <a:r>
              <a:rPr lang="en-US" dirty="0"/>
              <a:t> </a:t>
            </a:r>
            <a:r>
              <a:rPr lang="en-US" dirty="0" err="1"/>
              <a:t>ist</a:t>
            </a:r>
            <a:r>
              <a:rPr lang="en-US" dirty="0"/>
              <a:t> der </a:t>
            </a:r>
            <a:r>
              <a:rPr lang="en-US" dirty="0" err="1"/>
              <a:t>Europäische</a:t>
            </a:r>
            <a:r>
              <a:rPr lang="en-US" dirty="0"/>
              <a:t> </a:t>
            </a:r>
            <a:r>
              <a:rPr lang="en-US" dirty="0" err="1"/>
              <a:t>Referenzrahmen</a:t>
            </a:r>
            <a:r>
              <a:rPr lang="en-US" dirty="0"/>
              <a:t> für </a:t>
            </a:r>
            <a:r>
              <a:rPr lang="en-US" dirty="0" err="1"/>
              <a:t>unternehmerische</a:t>
            </a:r>
            <a:r>
              <a:rPr lang="en-US" dirty="0"/>
              <a:t> </a:t>
            </a:r>
            <a:r>
              <a:rPr lang="en-US" dirty="0" err="1"/>
              <a:t>Kompetenzen</a:t>
            </a:r>
            <a:r>
              <a:rPr lang="en-US" dirty="0"/>
              <a:t>. Er </a:t>
            </a:r>
            <a:r>
              <a:rPr lang="en-US" dirty="0" err="1"/>
              <a:t>wurde</a:t>
            </a:r>
            <a:r>
              <a:rPr lang="en-US" dirty="0"/>
              <a:t> von der </a:t>
            </a:r>
            <a:r>
              <a:rPr lang="en-US" dirty="0" err="1"/>
              <a:t>Europäischen</a:t>
            </a:r>
            <a:r>
              <a:rPr lang="en-US" dirty="0"/>
              <a:t> </a:t>
            </a:r>
            <a:r>
              <a:rPr lang="en-US" dirty="0" err="1"/>
              <a:t>Kommission</a:t>
            </a:r>
            <a:r>
              <a:rPr lang="en-US" dirty="0"/>
              <a:t> </a:t>
            </a:r>
            <a:r>
              <a:rPr lang="en-US" dirty="0" err="1"/>
              <a:t>als</a:t>
            </a:r>
            <a:r>
              <a:rPr lang="en-US" dirty="0"/>
              <a:t> </a:t>
            </a:r>
            <a:r>
              <a:rPr lang="en-US" dirty="0" err="1"/>
              <a:t>legitimes</a:t>
            </a:r>
            <a:r>
              <a:rPr lang="en-US" dirty="0"/>
              <a:t> Instrument </a:t>
            </a:r>
            <a:r>
              <a:rPr lang="en-US" dirty="0" err="1"/>
              <a:t>zur</a:t>
            </a:r>
            <a:r>
              <a:rPr lang="en-US" dirty="0"/>
              <a:t> </a:t>
            </a:r>
            <a:r>
              <a:rPr lang="en-US" dirty="0" err="1"/>
              <a:t>Förderung</a:t>
            </a:r>
            <a:r>
              <a:rPr lang="en-US" dirty="0"/>
              <a:t> von </a:t>
            </a:r>
            <a:r>
              <a:rPr lang="en-US" dirty="0" err="1"/>
              <a:t>unternehmerischen</a:t>
            </a:r>
            <a:r>
              <a:rPr lang="en-US" dirty="0"/>
              <a:t> </a:t>
            </a:r>
            <a:r>
              <a:rPr lang="en-US" dirty="0" err="1"/>
              <a:t>Kompetenzen</a:t>
            </a:r>
            <a:r>
              <a:rPr lang="en-US" dirty="0"/>
              <a:t> der </a:t>
            </a:r>
            <a:r>
              <a:rPr lang="en-US" dirty="0" err="1"/>
              <a:t>Bürger</a:t>
            </a:r>
            <a:r>
              <a:rPr lang="en-US" dirty="0"/>
              <a:t>*</a:t>
            </a:r>
            <a:r>
              <a:rPr lang="en-US" dirty="0" err="1"/>
              <a:t>innen</a:t>
            </a:r>
            <a:r>
              <a:rPr lang="en-US" dirty="0"/>
              <a:t> </a:t>
            </a:r>
            <a:r>
              <a:rPr lang="en-US" dirty="0" err="1"/>
              <a:t>genehmigt</a:t>
            </a:r>
            <a:r>
              <a:rPr lang="en-US" dirty="0"/>
              <a:t>.</a:t>
            </a:r>
          </a:p>
          <a:p>
            <a:r>
              <a:rPr lang="en-US" dirty="0"/>
              <a:t>Der </a:t>
            </a:r>
            <a:r>
              <a:rPr lang="en-US" dirty="0" err="1"/>
              <a:t>EntreComp</a:t>
            </a:r>
            <a:r>
              <a:rPr lang="en-US" dirty="0"/>
              <a:t> </a:t>
            </a:r>
            <a:r>
              <a:rPr lang="en-US" dirty="0" err="1"/>
              <a:t>besteht</a:t>
            </a:r>
            <a:r>
              <a:rPr lang="en-US" dirty="0"/>
              <a:t> </a:t>
            </a:r>
            <a:r>
              <a:rPr lang="en-US" dirty="0" err="1"/>
              <a:t>aus</a:t>
            </a:r>
            <a:r>
              <a:rPr lang="en-US" dirty="0"/>
              <a:t> </a:t>
            </a:r>
            <a:r>
              <a:rPr lang="en-US" b="1" dirty="0"/>
              <a:t>3 </a:t>
            </a:r>
            <a:r>
              <a:rPr lang="en-US" b="1" dirty="0" err="1"/>
              <a:t>Kompetenzbereichen</a:t>
            </a:r>
            <a:r>
              <a:rPr lang="en-US" dirty="0"/>
              <a:t>:</a:t>
            </a:r>
            <a:endParaRPr lang="en-US" sz="1050" dirty="0"/>
          </a:p>
          <a:p>
            <a:pPr marL="457200" indent="-457200">
              <a:lnSpc>
                <a:spcPct val="100000"/>
              </a:lnSpc>
              <a:buFont typeface="+mj-lt"/>
              <a:buAutoNum type="arabicPeriod"/>
            </a:pPr>
            <a:r>
              <a:rPr lang="en-US" b="1" dirty="0"/>
              <a:t>Ideen und </a:t>
            </a:r>
            <a:r>
              <a:rPr lang="en-US" b="1" dirty="0" err="1"/>
              <a:t>Maßnahmen</a:t>
            </a:r>
            <a:endParaRPr lang="en-US" b="1" dirty="0"/>
          </a:p>
          <a:p>
            <a:pPr marL="457200" indent="-457200">
              <a:lnSpc>
                <a:spcPct val="100000"/>
              </a:lnSpc>
              <a:buFont typeface="+mj-lt"/>
              <a:buAutoNum type="arabicPeriod"/>
            </a:pPr>
            <a:r>
              <a:rPr lang="en-US" b="1" dirty="0" err="1"/>
              <a:t>Ressourcen</a:t>
            </a:r>
            <a:endParaRPr lang="en-US" b="1" dirty="0"/>
          </a:p>
          <a:p>
            <a:pPr marL="457200" indent="-457200">
              <a:lnSpc>
                <a:spcPct val="100000"/>
              </a:lnSpc>
              <a:buFont typeface="+mj-lt"/>
              <a:buAutoNum type="arabicPeriod"/>
            </a:pPr>
            <a:r>
              <a:rPr lang="en-US" b="1" dirty="0"/>
              <a:t>In </a:t>
            </a:r>
            <a:r>
              <a:rPr lang="en-US" b="1" dirty="0" err="1"/>
              <a:t>Aktion</a:t>
            </a:r>
            <a:endParaRPr lang="de-DE" dirty="0"/>
          </a:p>
        </p:txBody>
      </p:sp>
      <p:pic>
        <p:nvPicPr>
          <p:cNvPr id="5" name="Picture Placeholder 4" descr="A picture containing chart&#10;&#10;Description automatically generated">
            <a:extLst>
              <a:ext uri="{FF2B5EF4-FFF2-40B4-BE49-F238E27FC236}">
                <a16:creationId xmlns:a16="http://schemas.microsoft.com/office/drawing/2014/main" id="{C6D6C147-0DA0-4088-89EE-4087BE80C06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1105"/>
          <a:stretch/>
        </p:blipFill>
        <p:spPr>
          <a:xfrm>
            <a:off x="6852062" y="228600"/>
            <a:ext cx="5105121" cy="6362700"/>
          </a:xfrm>
        </p:spPr>
      </p:pic>
    </p:spTree>
    <p:extLst>
      <p:ext uri="{BB962C8B-B14F-4D97-AF65-F5344CB8AC3E}">
        <p14:creationId xmlns:p14="http://schemas.microsoft.com/office/powerpoint/2010/main" val="4175843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451176" y="1429358"/>
            <a:ext cx="5400886" cy="5078313"/>
          </a:xfrm>
          <a:prstGeom prst="rect">
            <a:avLst/>
          </a:prstGeom>
          <a:noFill/>
        </p:spPr>
        <p:txBody>
          <a:bodyPr wrap="square">
            <a:spAutoFit/>
          </a:bodyPr>
          <a:lstStyle/>
          <a:p>
            <a:pPr>
              <a:lnSpc>
                <a:spcPct val="100000"/>
              </a:lnSpc>
            </a:pPr>
            <a:r>
              <a:rPr lang="en-US" sz="2300" dirty="0" err="1">
                <a:solidFill>
                  <a:schemeClr val="bg1"/>
                </a:solidFill>
              </a:rPr>
              <a:t>Studierende</a:t>
            </a:r>
            <a:r>
              <a:rPr lang="en-US" sz="2300" dirty="0">
                <a:solidFill>
                  <a:schemeClr val="bg1"/>
                </a:solidFill>
              </a:rPr>
              <a:t>, die an </a:t>
            </a:r>
            <a:r>
              <a:rPr lang="en-US" sz="2300" dirty="0" err="1">
                <a:solidFill>
                  <a:schemeClr val="bg1"/>
                </a:solidFill>
              </a:rPr>
              <a:t>Aktivitäten</a:t>
            </a:r>
            <a:r>
              <a:rPr lang="en-US" sz="2300" dirty="0">
                <a:solidFill>
                  <a:schemeClr val="bg1"/>
                </a:solidFill>
              </a:rPr>
              <a:t> des </a:t>
            </a:r>
            <a:r>
              <a:rPr lang="en-US" sz="2300" dirty="0" err="1">
                <a:solidFill>
                  <a:schemeClr val="bg1"/>
                </a:solidFill>
              </a:rPr>
              <a:t>digitalen</a:t>
            </a:r>
            <a:r>
              <a:rPr lang="en-US" sz="2300" dirty="0">
                <a:solidFill>
                  <a:schemeClr val="bg1"/>
                </a:solidFill>
              </a:rPr>
              <a:t> </a:t>
            </a:r>
            <a:r>
              <a:rPr lang="en-US" sz="2300" dirty="0" err="1">
                <a:solidFill>
                  <a:schemeClr val="bg1"/>
                </a:solidFill>
              </a:rPr>
              <a:t>bürgerschaftlichen</a:t>
            </a:r>
            <a:r>
              <a:rPr lang="en-US" sz="2300" dirty="0">
                <a:solidFill>
                  <a:schemeClr val="bg1"/>
                </a:solidFill>
              </a:rPr>
              <a:t> Engagements </a:t>
            </a:r>
            <a:r>
              <a:rPr lang="en-US" sz="2300" dirty="0" err="1">
                <a:solidFill>
                  <a:schemeClr val="bg1"/>
                </a:solidFill>
              </a:rPr>
              <a:t>teilnehmen</a:t>
            </a:r>
            <a:r>
              <a:rPr lang="en-US" sz="2300" dirty="0">
                <a:solidFill>
                  <a:schemeClr val="bg1"/>
                </a:solidFill>
              </a:rPr>
              <a:t>, </a:t>
            </a:r>
            <a:r>
              <a:rPr lang="en-US" sz="2300" dirty="0" err="1">
                <a:solidFill>
                  <a:schemeClr val="bg1"/>
                </a:solidFill>
              </a:rPr>
              <a:t>entwickeln</a:t>
            </a:r>
            <a:r>
              <a:rPr lang="en-US" sz="2300" dirty="0">
                <a:solidFill>
                  <a:schemeClr val="bg1"/>
                </a:solidFill>
              </a:rPr>
              <a:t> </a:t>
            </a:r>
            <a:r>
              <a:rPr lang="en-US" sz="2300" dirty="0" err="1">
                <a:solidFill>
                  <a:schemeClr val="bg1"/>
                </a:solidFill>
              </a:rPr>
              <a:t>ein</a:t>
            </a:r>
            <a:r>
              <a:rPr lang="en-US" sz="2300" dirty="0">
                <a:solidFill>
                  <a:schemeClr val="bg1"/>
                </a:solidFill>
              </a:rPr>
              <a:t> </a:t>
            </a:r>
            <a:r>
              <a:rPr lang="en-US" sz="2300" dirty="0" err="1">
                <a:solidFill>
                  <a:schemeClr val="bg1"/>
                </a:solidFill>
              </a:rPr>
              <a:t>breites</a:t>
            </a:r>
            <a:r>
              <a:rPr lang="en-US" sz="2300" dirty="0">
                <a:solidFill>
                  <a:schemeClr val="bg1"/>
                </a:solidFill>
              </a:rPr>
              <a:t> Spektrum an </a:t>
            </a:r>
            <a:r>
              <a:rPr lang="en-US" sz="2300" dirty="0" err="1">
                <a:solidFill>
                  <a:schemeClr val="bg1"/>
                </a:solidFill>
              </a:rPr>
              <a:t>unternehmerischen</a:t>
            </a:r>
            <a:r>
              <a:rPr lang="en-US" sz="2300" dirty="0">
                <a:solidFill>
                  <a:schemeClr val="bg1"/>
                </a:solidFill>
              </a:rPr>
              <a:t> </a:t>
            </a:r>
            <a:r>
              <a:rPr lang="en-US" sz="2300" dirty="0" err="1">
                <a:solidFill>
                  <a:schemeClr val="bg1"/>
                </a:solidFill>
              </a:rPr>
              <a:t>Kompetenzen</a:t>
            </a:r>
            <a:r>
              <a:rPr lang="en-US" sz="2300" dirty="0">
                <a:solidFill>
                  <a:schemeClr val="bg1"/>
                </a:solidFill>
              </a:rPr>
              <a:t>. Die </a:t>
            </a:r>
            <a:r>
              <a:rPr lang="en-US" sz="2300" dirty="0" err="1">
                <a:solidFill>
                  <a:schemeClr val="bg1"/>
                </a:solidFill>
              </a:rPr>
              <a:t>Entwicklung</a:t>
            </a:r>
            <a:r>
              <a:rPr lang="en-US" sz="2300" dirty="0">
                <a:solidFill>
                  <a:schemeClr val="bg1"/>
                </a:solidFill>
              </a:rPr>
              <a:t> </a:t>
            </a:r>
            <a:r>
              <a:rPr lang="en-US" sz="2300" dirty="0" err="1">
                <a:solidFill>
                  <a:schemeClr val="bg1"/>
                </a:solidFill>
              </a:rPr>
              <a:t>dieser</a:t>
            </a:r>
            <a:r>
              <a:rPr lang="en-US" sz="2300" dirty="0">
                <a:solidFill>
                  <a:schemeClr val="bg1"/>
                </a:solidFill>
              </a:rPr>
              <a:t> </a:t>
            </a:r>
            <a:r>
              <a:rPr lang="en-US" sz="2300" dirty="0" err="1">
                <a:solidFill>
                  <a:schemeClr val="bg1"/>
                </a:solidFill>
              </a:rPr>
              <a:t>Kompetenzen</a:t>
            </a:r>
            <a:r>
              <a:rPr lang="en-US" sz="2300" dirty="0">
                <a:solidFill>
                  <a:schemeClr val="bg1"/>
                </a:solidFill>
              </a:rPr>
              <a:t> </a:t>
            </a:r>
            <a:r>
              <a:rPr lang="en-US" sz="2300" dirty="0" err="1">
                <a:solidFill>
                  <a:schemeClr val="bg1"/>
                </a:solidFill>
              </a:rPr>
              <a:t>beginnt</a:t>
            </a:r>
            <a:r>
              <a:rPr lang="en-US" sz="2300" dirty="0">
                <a:solidFill>
                  <a:schemeClr val="bg1"/>
                </a:solidFill>
              </a:rPr>
              <a:t> </a:t>
            </a:r>
            <a:r>
              <a:rPr lang="en-US" sz="2300" dirty="0" err="1">
                <a:solidFill>
                  <a:schemeClr val="bg1"/>
                </a:solidFill>
              </a:rPr>
              <a:t>damit</a:t>
            </a:r>
            <a:r>
              <a:rPr lang="en-US" sz="2300" dirty="0">
                <a:solidFill>
                  <a:schemeClr val="bg1"/>
                </a:solidFill>
              </a:rPr>
              <a:t>, </a:t>
            </a:r>
            <a:r>
              <a:rPr lang="en-US" sz="2300" dirty="0" err="1">
                <a:solidFill>
                  <a:schemeClr val="bg1"/>
                </a:solidFill>
              </a:rPr>
              <a:t>dass</a:t>
            </a:r>
            <a:r>
              <a:rPr lang="en-US" sz="2300" dirty="0">
                <a:solidFill>
                  <a:schemeClr val="bg1"/>
                </a:solidFill>
              </a:rPr>
              <a:t> </a:t>
            </a:r>
            <a:r>
              <a:rPr lang="en-US" sz="2300" dirty="0" err="1">
                <a:solidFill>
                  <a:schemeClr val="bg1"/>
                </a:solidFill>
              </a:rPr>
              <a:t>sie</a:t>
            </a:r>
            <a:r>
              <a:rPr lang="en-US" sz="2300" dirty="0">
                <a:solidFill>
                  <a:schemeClr val="bg1"/>
                </a:solidFill>
              </a:rPr>
              <a:t> in </a:t>
            </a:r>
            <a:r>
              <a:rPr lang="en-US" sz="2300" dirty="0" err="1">
                <a:solidFill>
                  <a:schemeClr val="bg1"/>
                </a:solidFill>
              </a:rPr>
              <a:t>ihrer</a:t>
            </a:r>
            <a:r>
              <a:rPr lang="en-US" sz="2300" dirty="0">
                <a:solidFill>
                  <a:schemeClr val="bg1"/>
                </a:solidFill>
              </a:rPr>
              <a:t> </a:t>
            </a:r>
            <a:r>
              <a:rPr lang="en-US" sz="2300" dirty="0" err="1">
                <a:solidFill>
                  <a:schemeClr val="bg1"/>
                </a:solidFill>
              </a:rPr>
              <a:t>lokaler</a:t>
            </a:r>
            <a:r>
              <a:rPr lang="en-US" sz="2300" dirty="0">
                <a:solidFill>
                  <a:schemeClr val="bg1"/>
                </a:solidFill>
              </a:rPr>
              <a:t> </a:t>
            </a:r>
            <a:r>
              <a:rPr lang="en-US" sz="2300" dirty="0" err="1">
                <a:solidFill>
                  <a:schemeClr val="bg1"/>
                </a:solidFill>
              </a:rPr>
              <a:t>Umgebung</a:t>
            </a:r>
            <a:r>
              <a:rPr lang="en-US" sz="2300" dirty="0">
                <a:solidFill>
                  <a:schemeClr val="bg1"/>
                </a:solidFill>
              </a:rPr>
              <a:t> </a:t>
            </a:r>
            <a:r>
              <a:rPr lang="en-US" sz="2300" dirty="0" err="1">
                <a:solidFill>
                  <a:schemeClr val="bg1"/>
                </a:solidFill>
              </a:rPr>
              <a:t>ein</a:t>
            </a:r>
            <a:r>
              <a:rPr lang="en-US" sz="2300" dirty="0">
                <a:solidFill>
                  <a:schemeClr val="bg1"/>
                </a:solidFill>
              </a:rPr>
              <a:t> Problem </a:t>
            </a:r>
            <a:r>
              <a:rPr lang="en-US" sz="2300" dirty="0" err="1">
                <a:solidFill>
                  <a:schemeClr val="bg1"/>
                </a:solidFill>
              </a:rPr>
              <a:t>erkennen</a:t>
            </a:r>
            <a:r>
              <a:rPr lang="en-US" sz="2300" dirty="0">
                <a:solidFill>
                  <a:schemeClr val="bg1"/>
                </a:solidFill>
              </a:rPr>
              <a:t>, für </a:t>
            </a:r>
            <a:r>
              <a:rPr lang="en-US" sz="2300" dirty="0" err="1">
                <a:solidFill>
                  <a:schemeClr val="bg1"/>
                </a:solidFill>
              </a:rPr>
              <a:t>dessen</a:t>
            </a:r>
            <a:r>
              <a:rPr lang="en-US" sz="2300" dirty="0">
                <a:solidFill>
                  <a:schemeClr val="bg1"/>
                </a:solidFill>
              </a:rPr>
              <a:t> </a:t>
            </a:r>
            <a:r>
              <a:rPr lang="en-US" sz="2300" dirty="0" err="1">
                <a:solidFill>
                  <a:schemeClr val="bg1"/>
                </a:solidFill>
              </a:rPr>
              <a:t>Lösung</a:t>
            </a:r>
            <a:r>
              <a:rPr lang="en-US" sz="2300" dirty="0">
                <a:solidFill>
                  <a:schemeClr val="bg1"/>
                </a:solidFill>
              </a:rPr>
              <a:t> </a:t>
            </a:r>
            <a:r>
              <a:rPr lang="en-US" sz="2300" dirty="0" err="1">
                <a:solidFill>
                  <a:schemeClr val="bg1"/>
                </a:solidFill>
              </a:rPr>
              <a:t>sie</a:t>
            </a:r>
            <a:r>
              <a:rPr lang="en-US" sz="2300" dirty="0">
                <a:solidFill>
                  <a:schemeClr val="bg1"/>
                </a:solidFill>
              </a:rPr>
              <a:t> </a:t>
            </a:r>
            <a:r>
              <a:rPr lang="en-US" sz="2300" dirty="0" err="1">
                <a:solidFill>
                  <a:schemeClr val="bg1"/>
                </a:solidFill>
              </a:rPr>
              <a:t>sich</a:t>
            </a:r>
            <a:r>
              <a:rPr lang="en-US" sz="2300" dirty="0">
                <a:solidFill>
                  <a:schemeClr val="bg1"/>
                </a:solidFill>
              </a:rPr>
              <a:t> </a:t>
            </a:r>
            <a:r>
              <a:rPr lang="en-US" sz="2300" dirty="0" err="1">
                <a:solidFill>
                  <a:schemeClr val="bg1"/>
                </a:solidFill>
              </a:rPr>
              <a:t>einsetzen</a:t>
            </a:r>
            <a:r>
              <a:rPr lang="en-US" sz="2300" dirty="0">
                <a:solidFill>
                  <a:schemeClr val="bg1"/>
                </a:solidFill>
              </a:rPr>
              <a:t> </a:t>
            </a:r>
            <a:r>
              <a:rPr lang="en-US" sz="2300" dirty="0" err="1">
                <a:solidFill>
                  <a:schemeClr val="bg1"/>
                </a:solidFill>
              </a:rPr>
              <a:t>möchten</a:t>
            </a:r>
            <a:r>
              <a:rPr lang="en-US" sz="2300" dirty="0">
                <a:solidFill>
                  <a:schemeClr val="bg1"/>
                </a:solidFill>
              </a:rPr>
              <a:t>. </a:t>
            </a:r>
            <a:r>
              <a:rPr lang="en-US" sz="2300" dirty="0" err="1">
                <a:solidFill>
                  <a:schemeClr val="bg1"/>
                </a:solidFill>
              </a:rPr>
              <a:t>Indem</a:t>
            </a:r>
            <a:r>
              <a:rPr lang="en-US" sz="2300" dirty="0">
                <a:solidFill>
                  <a:schemeClr val="bg1"/>
                </a:solidFill>
              </a:rPr>
              <a:t> </a:t>
            </a:r>
            <a:r>
              <a:rPr lang="en-US" sz="2300" dirty="0" err="1">
                <a:solidFill>
                  <a:schemeClr val="bg1"/>
                </a:solidFill>
              </a:rPr>
              <a:t>sie</a:t>
            </a:r>
            <a:r>
              <a:rPr lang="en-US" sz="2300" dirty="0">
                <a:solidFill>
                  <a:schemeClr val="bg1"/>
                </a:solidFill>
              </a:rPr>
              <a:t> </a:t>
            </a:r>
            <a:r>
              <a:rPr lang="en-US" sz="2300" dirty="0" err="1">
                <a:solidFill>
                  <a:schemeClr val="bg1"/>
                </a:solidFill>
              </a:rPr>
              <a:t>mit</a:t>
            </a:r>
            <a:r>
              <a:rPr lang="en-US" sz="2300" dirty="0">
                <a:solidFill>
                  <a:schemeClr val="bg1"/>
                </a:solidFill>
              </a:rPr>
              <a:t> </a:t>
            </a:r>
            <a:r>
              <a:rPr lang="en-US" sz="2300" dirty="0" err="1">
                <a:solidFill>
                  <a:schemeClr val="bg1"/>
                </a:solidFill>
              </a:rPr>
              <a:t>anderen</a:t>
            </a:r>
            <a:r>
              <a:rPr lang="en-US" sz="2300" dirty="0">
                <a:solidFill>
                  <a:schemeClr val="bg1"/>
                </a:solidFill>
              </a:rPr>
              <a:t> </a:t>
            </a:r>
            <a:r>
              <a:rPr lang="en-US" sz="2300" dirty="0" err="1">
                <a:solidFill>
                  <a:schemeClr val="bg1"/>
                </a:solidFill>
              </a:rPr>
              <a:t>zusammenarbeiten</a:t>
            </a:r>
            <a:r>
              <a:rPr lang="en-US" sz="2300" dirty="0">
                <a:solidFill>
                  <a:schemeClr val="bg1"/>
                </a:solidFill>
              </a:rPr>
              <a:t>, </a:t>
            </a:r>
            <a:r>
              <a:rPr lang="en-US" sz="2300" dirty="0" err="1">
                <a:solidFill>
                  <a:schemeClr val="bg1"/>
                </a:solidFill>
              </a:rPr>
              <a:t>kann</a:t>
            </a:r>
            <a:r>
              <a:rPr lang="en-US" sz="2300" dirty="0">
                <a:solidFill>
                  <a:schemeClr val="bg1"/>
                </a:solidFill>
              </a:rPr>
              <a:t> es </a:t>
            </a:r>
            <a:r>
              <a:rPr lang="en-US" sz="2300" dirty="0" err="1">
                <a:solidFill>
                  <a:schemeClr val="bg1"/>
                </a:solidFill>
              </a:rPr>
              <a:t>ihnen</a:t>
            </a:r>
            <a:r>
              <a:rPr lang="en-US" sz="2300" dirty="0">
                <a:solidFill>
                  <a:schemeClr val="bg1"/>
                </a:solidFill>
              </a:rPr>
              <a:t> </a:t>
            </a:r>
            <a:r>
              <a:rPr lang="en-US" sz="2300" dirty="0" err="1">
                <a:solidFill>
                  <a:schemeClr val="bg1"/>
                </a:solidFill>
              </a:rPr>
              <a:t>gelingen</a:t>
            </a:r>
            <a:r>
              <a:rPr lang="en-US" sz="2300" dirty="0">
                <a:solidFill>
                  <a:schemeClr val="bg1"/>
                </a:solidFill>
              </a:rPr>
              <a:t>, </a:t>
            </a:r>
            <a:r>
              <a:rPr lang="en-US" sz="2300" dirty="0" err="1">
                <a:solidFill>
                  <a:schemeClr val="bg1"/>
                </a:solidFill>
              </a:rPr>
              <a:t>kreative</a:t>
            </a:r>
            <a:r>
              <a:rPr lang="en-US" sz="2300" dirty="0">
                <a:solidFill>
                  <a:schemeClr val="bg1"/>
                </a:solidFill>
              </a:rPr>
              <a:t> </a:t>
            </a:r>
            <a:r>
              <a:rPr lang="en-US" sz="2300" dirty="0" err="1">
                <a:solidFill>
                  <a:schemeClr val="bg1"/>
                </a:solidFill>
              </a:rPr>
              <a:t>Lösungen</a:t>
            </a:r>
            <a:r>
              <a:rPr lang="en-US" sz="2300" dirty="0">
                <a:solidFill>
                  <a:schemeClr val="bg1"/>
                </a:solidFill>
              </a:rPr>
              <a:t> für </a:t>
            </a:r>
            <a:r>
              <a:rPr lang="en-US" sz="2300" dirty="0" err="1">
                <a:solidFill>
                  <a:schemeClr val="bg1"/>
                </a:solidFill>
              </a:rPr>
              <a:t>soziale</a:t>
            </a:r>
            <a:r>
              <a:rPr lang="en-US" sz="2300" dirty="0">
                <a:solidFill>
                  <a:schemeClr val="bg1"/>
                </a:solidFill>
              </a:rPr>
              <a:t> </a:t>
            </a:r>
            <a:r>
              <a:rPr lang="en-US" sz="2300" dirty="0" err="1">
                <a:solidFill>
                  <a:schemeClr val="bg1"/>
                </a:solidFill>
              </a:rPr>
              <a:t>oder</a:t>
            </a:r>
            <a:r>
              <a:rPr lang="en-US" sz="2300" dirty="0">
                <a:solidFill>
                  <a:schemeClr val="bg1"/>
                </a:solidFill>
              </a:rPr>
              <a:t> </a:t>
            </a:r>
            <a:r>
              <a:rPr lang="en-US" sz="2300" dirty="0" err="1">
                <a:solidFill>
                  <a:schemeClr val="bg1"/>
                </a:solidFill>
              </a:rPr>
              <a:t>ökologische</a:t>
            </a:r>
            <a:r>
              <a:rPr lang="en-US" sz="2300" dirty="0">
                <a:solidFill>
                  <a:schemeClr val="bg1"/>
                </a:solidFill>
              </a:rPr>
              <a:t> </a:t>
            </a:r>
            <a:r>
              <a:rPr lang="en-US" sz="2300" dirty="0" err="1">
                <a:solidFill>
                  <a:schemeClr val="bg1"/>
                </a:solidFill>
              </a:rPr>
              <a:t>Probleme</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finden</a:t>
            </a:r>
            <a:r>
              <a:rPr lang="en-US" sz="2300" dirty="0">
                <a:solidFill>
                  <a:schemeClr val="bg1"/>
                </a:solidFill>
              </a:rPr>
              <a:t>.</a:t>
            </a:r>
          </a:p>
          <a:p>
            <a:pPr>
              <a:lnSpc>
                <a:spcPct val="100000"/>
              </a:lnSpc>
            </a:pPr>
            <a:r>
              <a:rPr lang="en-US" sz="2300" dirty="0" err="1">
                <a:solidFill>
                  <a:schemeClr val="bg1"/>
                </a:solidFill>
              </a:rPr>
              <a:t>Weitere</a:t>
            </a:r>
            <a:r>
              <a:rPr lang="en-US" sz="2300" dirty="0">
                <a:solidFill>
                  <a:schemeClr val="bg1"/>
                </a:solidFill>
              </a:rPr>
              <a:t> </a:t>
            </a:r>
            <a:r>
              <a:rPr lang="en-US" sz="2300" dirty="0" err="1">
                <a:solidFill>
                  <a:schemeClr val="bg1"/>
                </a:solidFill>
              </a:rPr>
              <a:t>Informationen</a:t>
            </a:r>
            <a:r>
              <a:rPr lang="en-US" sz="2300" dirty="0">
                <a:solidFill>
                  <a:schemeClr val="bg1"/>
                </a:solidFill>
              </a:rPr>
              <a:t> </a:t>
            </a:r>
            <a:r>
              <a:rPr lang="en-US" sz="2300" dirty="0" err="1">
                <a:solidFill>
                  <a:schemeClr val="bg1"/>
                </a:solidFill>
              </a:rPr>
              <a:t>zum</a:t>
            </a:r>
            <a:r>
              <a:rPr lang="en-US" sz="2300" dirty="0">
                <a:solidFill>
                  <a:schemeClr val="bg1"/>
                </a:solidFill>
              </a:rPr>
              <a:t> </a:t>
            </a:r>
            <a:r>
              <a:rPr lang="en-US" sz="2300" dirty="0" err="1">
                <a:solidFill>
                  <a:schemeClr val="bg1"/>
                </a:solidFill>
              </a:rPr>
              <a:t>EntreComp</a:t>
            </a:r>
            <a:r>
              <a:rPr lang="en-US" sz="2300" dirty="0">
                <a:solidFill>
                  <a:schemeClr val="bg1"/>
                </a:solidFill>
              </a:rPr>
              <a:t>:</a:t>
            </a:r>
          </a:p>
          <a:p>
            <a:pPr>
              <a:lnSpc>
                <a:spcPct val="100000"/>
              </a:lnSpc>
            </a:pPr>
            <a:r>
              <a:rPr lang="en-US" sz="2400" dirty="0">
                <a:solidFill>
                  <a:schemeClr val="bg1"/>
                </a:solidFill>
                <a:hlinkClick r:id="rId2">
                  <a:extLst>
                    <a:ext uri="{A12FA001-AC4F-418D-AE19-62706E023703}">
                      <ahyp:hlinkClr xmlns:ahyp="http://schemas.microsoft.com/office/drawing/2018/hyperlinkcolor" val="tx"/>
                    </a:ext>
                  </a:extLst>
                </a:hlinkClick>
              </a:rPr>
              <a:t>https://ec.europa.eu/jrc/en/digcompedu</a:t>
            </a:r>
            <a:endParaRPr lang="en-US" sz="2400" dirty="0">
              <a:solidFill>
                <a:schemeClr val="bg1"/>
              </a:solidFill>
            </a:endParaRPr>
          </a:p>
        </p:txBody>
      </p:sp>
      <p:sp>
        <p:nvSpPr>
          <p:cNvPr id="7" name="Text Placeholder 2">
            <a:extLst>
              <a:ext uri="{FF2B5EF4-FFF2-40B4-BE49-F238E27FC236}">
                <a16:creationId xmlns:a16="http://schemas.microsoft.com/office/drawing/2014/main" id="{9F837965-E5B8-4358-AE39-B795CB97D2BF}"/>
              </a:ext>
            </a:extLst>
          </p:cNvPr>
          <p:cNvSpPr txBox="1">
            <a:spLocks/>
          </p:cNvSpPr>
          <p:nvPr/>
        </p:nvSpPr>
        <p:spPr>
          <a:xfrm>
            <a:off x="1238251" y="245061"/>
            <a:ext cx="5585432"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err="1"/>
              <a:t>Erwerb</a:t>
            </a:r>
            <a:r>
              <a:rPr lang="en-US" sz="2800" b="1" dirty="0"/>
              <a:t> von </a:t>
            </a:r>
            <a:r>
              <a:rPr lang="en-US" sz="2800" b="1" dirty="0" err="1"/>
              <a:t>unternehmerischen</a:t>
            </a:r>
            <a:r>
              <a:rPr lang="en-US" sz="2800" b="1" dirty="0"/>
              <a:t> </a:t>
            </a:r>
            <a:r>
              <a:rPr lang="en-US" sz="2800" b="1" dirty="0" err="1"/>
              <a:t>Kompetenzen</a:t>
            </a:r>
            <a:endParaRPr lang="en-US" sz="2800" b="1" dirty="0"/>
          </a:p>
        </p:txBody>
      </p:sp>
      <p:pic>
        <p:nvPicPr>
          <p:cNvPr id="4" name="Picture Placeholder 3">
            <a:extLst>
              <a:ext uri="{FF2B5EF4-FFF2-40B4-BE49-F238E27FC236}">
                <a16:creationId xmlns:a16="http://schemas.microsoft.com/office/drawing/2014/main" id="{3C11A604-B986-495D-B100-84463CD02D4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5898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541661" y="1401417"/>
            <a:ext cx="5187130" cy="4929809"/>
          </a:xfrm>
        </p:spPr>
        <p:txBody>
          <a:bodyPr>
            <a:normAutofit fontScale="92500"/>
          </a:bodyPr>
          <a:lstStyle/>
          <a:p>
            <a:r>
              <a:rPr lang="de-AT" dirty="0"/>
              <a:t>Die Vereinten Nationen (UN) haben </a:t>
            </a:r>
            <a:r>
              <a:rPr lang="de-AT" b="1" dirty="0"/>
              <a:t>17 Ziele für Nachhaltige Entwicklung/</a:t>
            </a:r>
            <a:r>
              <a:rPr lang="de-AT" b="1" dirty="0" err="1"/>
              <a:t>Sustainable</a:t>
            </a:r>
            <a:r>
              <a:rPr lang="de-AT" b="1" dirty="0"/>
              <a:t> Development Goals (SDGs)</a:t>
            </a:r>
            <a:r>
              <a:rPr lang="de-AT" dirty="0"/>
              <a:t> erarbeitet. Diese sind ein weltweiter Aufruf an alle Länder – ob Länder des Globalen Südens oder Nordens – zur Lösung globaler Probleme beizutragen, mit denen alle Menschen auf der Erde konfrontiert sind. Die SDGs heben u.a. hervor, dass die Beendigung von Armut eine Verbesserung des Gesundheits- und Bildungswesens, eine Verringerung der sozialen Ungleichheit und ein sozial gerechtes Wirtschaftssystem bedingen muss, und das bei gleichzeitiger Bekämpfung des Klimawandels und der Erhaltung der Ozeane und Wälder.</a:t>
            </a:r>
          </a:p>
        </p:txBody>
      </p:sp>
      <p:sp>
        <p:nvSpPr>
          <p:cNvPr id="7" name="Text Placeholder 6">
            <a:extLst>
              <a:ext uri="{FF2B5EF4-FFF2-40B4-BE49-F238E27FC236}">
                <a16:creationId xmlns:a16="http://schemas.microsoft.com/office/drawing/2014/main" id="{6904625F-0EA1-4447-922F-5B8CD80C5689}"/>
              </a:ext>
            </a:extLst>
          </p:cNvPr>
          <p:cNvSpPr>
            <a:spLocks noGrp="1"/>
          </p:cNvSpPr>
          <p:nvPr>
            <p:ph type="body" sz="quarter" idx="16"/>
          </p:nvPr>
        </p:nvSpPr>
        <p:spPr>
          <a:xfrm>
            <a:off x="1541661" y="267694"/>
            <a:ext cx="5096645" cy="582221"/>
          </a:xfrm>
        </p:spPr>
        <p:txBody>
          <a:bodyPr>
            <a:noAutofit/>
          </a:bodyPr>
          <a:lstStyle/>
          <a:p>
            <a:pPr algn="ctr"/>
            <a:r>
              <a:rPr lang="en-US" sz="2800" b="1" dirty="0" err="1"/>
              <a:t>Globale</a:t>
            </a:r>
            <a:r>
              <a:rPr lang="en-US" sz="2800" b="1" dirty="0"/>
              <a:t> </a:t>
            </a:r>
            <a:r>
              <a:rPr lang="en-US" sz="2800" b="1" dirty="0" err="1"/>
              <a:t>Probleme</a:t>
            </a:r>
            <a:r>
              <a:rPr lang="en-US" sz="2800" b="1" dirty="0"/>
              <a:t> und </a:t>
            </a:r>
            <a:r>
              <a:rPr lang="en-US" sz="2800" b="1" dirty="0" err="1"/>
              <a:t>Aufgaben</a:t>
            </a:r>
            <a:endParaRPr lang="en-IE" sz="2800" b="1"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541661" y="6331226"/>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a:t>
            </a:r>
            <a:endParaRPr lang="en-IE" sz="2400" dirty="0">
              <a:solidFill>
                <a:schemeClr val="bg1"/>
              </a:solidFill>
            </a:endParaRPr>
          </a:p>
        </p:txBody>
      </p:sp>
      <p:pic>
        <p:nvPicPr>
          <p:cNvPr id="18" name="Picture Placeholder 17" descr="Graphical user interface, application&#10;&#10;Description automatically generated">
            <a:extLst>
              <a:ext uri="{FF2B5EF4-FFF2-40B4-BE49-F238E27FC236}">
                <a16:creationId xmlns:a16="http://schemas.microsoft.com/office/drawing/2014/main" id="{B2F136FB-4C3A-4CAB-8A63-DF5A5384D7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0631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4F383142-3043-48F1-BC07-F753073A9B39}"/>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rPr>
              <a:t>Source</a:t>
            </a:r>
            <a:endParaRPr lang="en-IE" dirty="0">
              <a:solidFill>
                <a:srgbClr val="002060"/>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604510"/>
            <a:ext cx="5279571" cy="3139321"/>
          </a:xfrm>
          <a:prstGeom prst="rect">
            <a:avLst/>
          </a:prstGeom>
          <a:noFill/>
        </p:spPr>
        <p:txBody>
          <a:bodyPr wrap="square">
            <a:spAutoFit/>
          </a:bodyPr>
          <a:lstStyle/>
          <a:p>
            <a:r>
              <a:rPr lang="en-US" sz="2200" b="1" dirty="0" err="1">
                <a:solidFill>
                  <a:schemeClr val="bg1"/>
                </a:solidFill>
              </a:rPr>
              <a:t>Ethisches</a:t>
            </a:r>
            <a:r>
              <a:rPr lang="en-US" sz="2200" b="1" dirty="0">
                <a:solidFill>
                  <a:schemeClr val="bg1"/>
                </a:solidFill>
              </a:rPr>
              <a:t> und </a:t>
            </a:r>
            <a:r>
              <a:rPr lang="en-US" sz="2200" b="1" dirty="0" err="1">
                <a:solidFill>
                  <a:schemeClr val="bg1"/>
                </a:solidFill>
              </a:rPr>
              <a:t>nachhaltiges</a:t>
            </a:r>
            <a:r>
              <a:rPr lang="en-US" sz="2200" b="1" dirty="0">
                <a:solidFill>
                  <a:schemeClr val="bg1"/>
                </a:solidFill>
              </a:rPr>
              <a:t> </a:t>
            </a:r>
            <a:r>
              <a:rPr lang="en-US" sz="2200" b="1" dirty="0" err="1">
                <a:solidFill>
                  <a:schemeClr val="bg1"/>
                </a:solidFill>
              </a:rPr>
              <a:t>Denken</a:t>
            </a:r>
            <a:endParaRPr lang="en-US" sz="2200" b="1" dirty="0">
              <a:solidFill>
                <a:schemeClr val="bg1"/>
              </a:solidFill>
            </a:endParaRPr>
          </a:p>
          <a:p>
            <a:endParaRPr lang="en-US" sz="2200" dirty="0">
              <a:solidFill>
                <a:schemeClr val="bg1"/>
              </a:solidFill>
            </a:endParaRPr>
          </a:p>
          <a:p>
            <a:r>
              <a:rPr lang="en-US" sz="2200" dirty="0" err="1">
                <a:solidFill>
                  <a:schemeClr val="bg1"/>
                </a:solidFill>
              </a:rPr>
              <a:t>Diese</a:t>
            </a:r>
            <a:r>
              <a:rPr lang="en-US" sz="2200" dirty="0">
                <a:solidFill>
                  <a:schemeClr val="bg1"/>
                </a:solidFill>
              </a:rPr>
              <a:t> </a:t>
            </a:r>
            <a:r>
              <a:rPr lang="en-US" sz="2200" dirty="0" err="1">
                <a:solidFill>
                  <a:schemeClr val="bg1"/>
                </a:solidFill>
              </a:rPr>
              <a:t>Kompetenz</a:t>
            </a:r>
            <a:r>
              <a:rPr lang="en-US" sz="2200" dirty="0">
                <a:solidFill>
                  <a:schemeClr val="bg1"/>
                </a:solidFill>
              </a:rPr>
              <a:t> </a:t>
            </a:r>
            <a:r>
              <a:rPr lang="en-US" sz="2200" dirty="0" err="1">
                <a:solidFill>
                  <a:schemeClr val="bg1"/>
                </a:solidFill>
              </a:rPr>
              <a:t>umfasst</a:t>
            </a:r>
            <a:r>
              <a:rPr lang="en-US" sz="2200" dirty="0">
                <a:solidFill>
                  <a:schemeClr val="bg1"/>
                </a:solidFill>
              </a:rPr>
              <a:t> die </a:t>
            </a:r>
            <a:r>
              <a:rPr lang="en-US" sz="2200" dirty="0" err="1">
                <a:solidFill>
                  <a:schemeClr val="bg1"/>
                </a:solidFill>
              </a:rPr>
              <a:t>Abschätzung</a:t>
            </a:r>
            <a:r>
              <a:rPr lang="en-US" sz="2200" dirty="0">
                <a:solidFill>
                  <a:schemeClr val="bg1"/>
                </a:solidFill>
              </a:rPr>
              <a:t> der </a:t>
            </a:r>
            <a:r>
              <a:rPr lang="en-US" sz="2200" dirty="0" err="1">
                <a:solidFill>
                  <a:schemeClr val="bg1"/>
                </a:solidFill>
              </a:rPr>
              <a:t>Folgen</a:t>
            </a:r>
            <a:r>
              <a:rPr lang="en-US" sz="2200" dirty="0">
                <a:solidFill>
                  <a:schemeClr val="bg1"/>
                </a:solidFill>
              </a:rPr>
              <a:t> von </a:t>
            </a:r>
            <a:r>
              <a:rPr lang="en-US" sz="2200" dirty="0" err="1">
                <a:solidFill>
                  <a:schemeClr val="bg1"/>
                </a:solidFill>
              </a:rPr>
              <a:t>Wertschöpfungsmöglichkeiten</a:t>
            </a:r>
            <a:r>
              <a:rPr lang="en-US" sz="2200" dirty="0">
                <a:solidFill>
                  <a:schemeClr val="bg1"/>
                </a:solidFill>
              </a:rPr>
              <a:t> auf </a:t>
            </a:r>
            <a:r>
              <a:rPr lang="en-US" sz="2200" dirty="0" err="1">
                <a:solidFill>
                  <a:schemeClr val="bg1"/>
                </a:solidFill>
              </a:rPr>
              <a:t>lokale</a:t>
            </a:r>
            <a:r>
              <a:rPr lang="en-US" sz="2200" dirty="0">
                <a:solidFill>
                  <a:schemeClr val="bg1"/>
                </a:solidFill>
              </a:rPr>
              <a:t> </a:t>
            </a:r>
            <a:r>
              <a:rPr lang="en-US" sz="2200" dirty="0" err="1">
                <a:solidFill>
                  <a:schemeClr val="bg1"/>
                </a:solidFill>
              </a:rPr>
              <a:t>Gemeinschaften</a:t>
            </a:r>
            <a:r>
              <a:rPr lang="en-US" sz="2200" dirty="0">
                <a:solidFill>
                  <a:schemeClr val="bg1"/>
                </a:solidFill>
              </a:rPr>
              <a:t> und die Umwelt. Sie </a:t>
            </a:r>
            <a:r>
              <a:rPr lang="en-US" sz="2200" dirty="0" err="1">
                <a:solidFill>
                  <a:schemeClr val="bg1"/>
                </a:solidFill>
              </a:rPr>
              <a:t>bezieht</a:t>
            </a:r>
            <a:r>
              <a:rPr lang="en-US" sz="2200" dirty="0">
                <a:solidFill>
                  <a:schemeClr val="bg1"/>
                </a:solidFill>
              </a:rPr>
              <a:t> </a:t>
            </a:r>
            <a:r>
              <a:rPr lang="en-US" sz="2200" dirty="0" err="1">
                <a:solidFill>
                  <a:schemeClr val="bg1"/>
                </a:solidFill>
              </a:rPr>
              <a:t>sich</a:t>
            </a:r>
            <a:r>
              <a:rPr lang="en-US" sz="2200" dirty="0">
                <a:solidFill>
                  <a:schemeClr val="bg1"/>
                </a:solidFill>
              </a:rPr>
              <a:t> auf </a:t>
            </a:r>
            <a:r>
              <a:rPr lang="en-US" sz="2200" dirty="0" err="1">
                <a:solidFill>
                  <a:schemeClr val="bg1"/>
                </a:solidFill>
              </a:rPr>
              <a:t>verantwortliches</a:t>
            </a:r>
            <a:r>
              <a:rPr lang="en-US" sz="2200" dirty="0">
                <a:solidFill>
                  <a:schemeClr val="bg1"/>
                </a:solidFill>
              </a:rPr>
              <a:t> </a:t>
            </a:r>
            <a:r>
              <a:rPr lang="en-US" sz="2200" dirty="0" err="1">
                <a:solidFill>
                  <a:schemeClr val="bg1"/>
                </a:solidFill>
              </a:rPr>
              <a:t>Handeln</a:t>
            </a:r>
            <a:r>
              <a:rPr lang="en-US" sz="2200" dirty="0">
                <a:solidFill>
                  <a:schemeClr val="bg1"/>
                </a:solidFill>
              </a:rPr>
              <a:t> und das </a:t>
            </a:r>
            <a:r>
              <a:rPr lang="en-US" sz="2200" dirty="0" err="1">
                <a:solidFill>
                  <a:schemeClr val="bg1"/>
                </a:solidFill>
              </a:rPr>
              <a:t>Reflektieren</a:t>
            </a:r>
            <a:r>
              <a:rPr lang="en-US" sz="2200" dirty="0">
                <a:solidFill>
                  <a:schemeClr val="bg1"/>
                </a:solidFill>
              </a:rPr>
              <a:t> von </a:t>
            </a:r>
            <a:r>
              <a:rPr lang="en-US" sz="2200" dirty="0" err="1">
                <a:solidFill>
                  <a:schemeClr val="bg1"/>
                </a:solidFill>
              </a:rPr>
              <a:t>wirtschaftlichen</a:t>
            </a:r>
            <a:r>
              <a:rPr lang="en-US" sz="2200" dirty="0">
                <a:solidFill>
                  <a:schemeClr val="bg1"/>
                </a:solidFill>
              </a:rPr>
              <a:t> </a:t>
            </a:r>
            <a:r>
              <a:rPr lang="en-US" sz="2200" dirty="0" err="1">
                <a:solidFill>
                  <a:schemeClr val="bg1"/>
                </a:solidFill>
              </a:rPr>
              <a:t>Zielen</a:t>
            </a:r>
            <a:r>
              <a:rPr lang="en-US" sz="2200" dirty="0">
                <a:solidFill>
                  <a:schemeClr val="bg1"/>
                </a:solidFill>
              </a:rPr>
              <a:t> in </a:t>
            </a:r>
            <a:r>
              <a:rPr lang="en-US" sz="2200" dirty="0" err="1">
                <a:solidFill>
                  <a:schemeClr val="bg1"/>
                </a:solidFill>
              </a:rPr>
              <a:t>Bezug</a:t>
            </a:r>
            <a:r>
              <a:rPr lang="en-US" sz="2200" dirty="0">
                <a:solidFill>
                  <a:schemeClr val="bg1"/>
                </a:solidFill>
              </a:rPr>
              <a:t> auf </a:t>
            </a:r>
            <a:r>
              <a:rPr lang="en-US" sz="2200" dirty="0" err="1">
                <a:solidFill>
                  <a:schemeClr val="bg1"/>
                </a:solidFill>
              </a:rPr>
              <a:t>deren</a:t>
            </a:r>
            <a:r>
              <a:rPr lang="en-US" sz="2200" dirty="0">
                <a:solidFill>
                  <a:schemeClr val="bg1"/>
                </a:solidFill>
              </a:rPr>
              <a:t> </a:t>
            </a:r>
            <a:r>
              <a:rPr lang="en-US" sz="2200" dirty="0" err="1">
                <a:solidFill>
                  <a:schemeClr val="bg1"/>
                </a:solidFill>
              </a:rPr>
              <a:t>Nachhaltigkeit</a:t>
            </a:r>
            <a:r>
              <a:rPr lang="en-US" sz="2200" dirty="0">
                <a:solidFill>
                  <a:schemeClr val="bg1"/>
                </a:solidFill>
              </a:rPr>
              <a:t>.</a:t>
            </a:r>
          </a:p>
        </p:txBody>
      </p:sp>
      <p:sp>
        <p:nvSpPr>
          <p:cNvPr id="8" name="Text Placeholder 2">
            <a:extLst>
              <a:ext uri="{FF2B5EF4-FFF2-40B4-BE49-F238E27FC236}">
                <a16:creationId xmlns:a16="http://schemas.microsoft.com/office/drawing/2014/main" id="{E491E364-170B-8263-DC49-A3EA18E62AE5}"/>
              </a:ext>
            </a:extLst>
          </p:cNvPr>
          <p:cNvSpPr txBox="1">
            <a:spLocks/>
          </p:cNvSpPr>
          <p:nvPr/>
        </p:nvSpPr>
        <p:spPr>
          <a:xfrm>
            <a:off x="1298245" y="266700"/>
            <a:ext cx="5585432"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err="1"/>
              <a:t>Auswahl</a:t>
            </a:r>
            <a:r>
              <a:rPr lang="en-US" sz="3200" b="1" dirty="0"/>
              <a:t> </a:t>
            </a:r>
            <a:r>
              <a:rPr lang="en-US" sz="3200" b="1" dirty="0" err="1"/>
              <a:t>einer</a:t>
            </a:r>
            <a:r>
              <a:rPr lang="en-US" sz="3200" b="1" dirty="0"/>
              <a:t> </a:t>
            </a:r>
            <a:r>
              <a:rPr lang="en-US" sz="3200" b="1" dirty="0" err="1"/>
              <a:t>digitalen</a:t>
            </a:r>
            <a:r>
              <a:rPr lang="en-US" sz="3200" b="1" dirty="0"/>
              <a:t> </a:t>
            </a:r>
            <a:r>
              <a:rPr lang="en-US" sz="3200" b="1" dirty="0" err="1"/>
              <a:t>Kompetenz</a:t>
            </a:r>
            <a:r>
              <a:rPr lang="en-US" sz="3200" b="1" dirty="0"/>
              <a:t> </a:t>
            </a:r>
            <a:r>
              <a:rPr lang="en-US" sz="3200" b="1" dirty="0" err="1"/>
              <a:t>aus</a:t>
            </a:r>
            <a:r>
              <a:rPr lang="en-US" sz="3200" b="1" dirty="0"/>
              <a:t> dem </a:t>
            </a:r>
            <a:r>
              <a:rPr lang="en-US" sz="3200" b="1" i="1" dirty="0" err="1"/>
              <a:t>EntreComp</a:t>
            </a:r>
            <a:endParaRPr lang="en-US" sz="5400" b="1" i="1" dirty="0"/>
          </a:p>
        </p:txBody>
      </p:sp>
    </p:spTree>
    <p:extLst>
      <p:ext uri="{BB962C8B-B14F-4D97-AF65-F5344CB8AC3E}">
        <p14:creationId xmlns:p14="http://schemas.microsoft.com/office/powerpoint/2010/main" val="285989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073418" y="687948"/>
            <a:ext cx="8966521" cy="1656716"/>
          </a:xfrm>
        </p:spPr>
        <p:txBody>
          <a:bodyPr>
            <a:normAutofit/>
          </a:bodyPr>
          <a:lstStyle/>
          <a:p>
            <a:r>
              <a:rPr lang="en-US" sz="4400" b="1" dirty="0"/>
              <a:t>Spotlight auf </a:t>
            </a:r>
            <a:r>
              <a:rPr lang="en-US" sz="4400" b="1" dirty="0" err="1"/>
              <a:t>Fallstudien</a:t>
            </a:r>
            <a:r>
              <a:rPr lang="en-US" sz="4400" b="1" dirty="0"/>
              <a:t> </a:t>
            </a:r>
            <a:r>
              <a:rPr lang="en-US" sz="4400" b="1" dirty="0" err="1"/>
              <a:t>zu</a:t>
            </a:r>
            <a:r>
              <a:rPr lang="en-US" sz="4400" b="1" dirty="0"/>
              <a:t> </a:t>
            </a:r>
            <a:r>
              <a:rPr lang="en-US" sz="4400" b="1" dirty="0" err="1"/>
              <a:t>digitalem</a:t>
            </a:r>
            <a:r>
              <a:rPr lang="en-US" sz="4400" b="1" dirty="0"/>
              <a:t> </a:t>
            </a:r>
            <a:r>
              <a:rPr lang="en-US" sz="4400" b="1" dirty="0" err="1"/>
              <a:t>studentischem</a:t>
            </a:r>
            <a:r>
              <a:rPr lang="en-US" sz="4400" b="1" dirty="0"/>
              <a:t> Engagement</a:t>
            </a:r>
          </a:p>
          <a:p>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sp>
        <p:nvSpPr>
          <p:cNvPr id="6" name="TextBox 5">
            <a:extLst>
              <a:ext uri="{FF2B5EF4-FFF2-40B4-BE49-F238E27FC236}">
                <a16:creationId xmlns:a16="http://schemas.microsoft.com/office/drawing/2014/main" id="{9FB54281-DBC2-8C5F-688C-CC6725FAED3B}"/>
              </a:ext>
            </a:extLst>
          </p:cNvPr>
          <p:cNvSpPr txBox="1"/>
          <p:nvPr/>
        </p:nvSpPr>
        <p:spPr>
          <a:xfrm>
            <a:off x="8701327" y="518991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a:t>
            </a:r>
            <a:r>
              <a:rPr lang="en-IE" sz="2000" b="1" dirty="0" err="1">
                <a:solidFill>
                  <a:schemeClr val="bg1"/>
                </a:solidFill>
              </a:rPr>
              <a:t>innen</a:t>
            </a:r>
            <a:endParaRPr lang="en-IE" sz="20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1176454"/>
          </a:xfrm>
        </p:spPr>
        <p:txBody>
          <a:bodyPr>
            <a:normAutofit/>
          </a:bodyPr>
          <a:lstStyle/>
          <a:p>
            <a:pPr algn="ctr"/>
            <a:r>
              <a:rPr lang="en-US" sz="2400" b="1" dirty="0"/>
              <a:t>Spotlight auf </a:t>
            </a:r>
            <a:r>
              <a:rPr lang="en-US" sz="2400" b="1" dirty="0" err="1"/>
              <a:t>Fallstudien</a:t>
            </a:r>
            <a:r>
              <a:rPr lang="en-US" sz="2400" b="1" dirty="0"/>
              <a:t> </a:t>
            </a:r>
            <a:r>
              <a:rPr lang="en-US" sz="2400" b="1" dirty="0" err="1"/>
              <a:t>zu</a:t>
            </a:r>
            <a:r>
              <a:rPr lang="en-US" sz="2400" b="1" dirty="0"/>
              <a:t> </a:t>
            </a:r>
            <a:r>
              <a:rPr lang="en-US" sz="2400" b="1" dirty="0" err="1"/>
              <a:t>digitalem</a:t>
            </a:r>
            <a:r>
              <a:rPr lang="en-US" sz="2400" b="1" dirty="0"/>
              <a:t> </a:t>
            </a:r>
            <a:r>
              <a:rPr lang="en-US" sz="2400" b="1" dirty="0" err="1"/>
              <a:t>studentischem</a:t>
            </a:r>
            <a:r>
              <a:rPr lang="en-US" sz="2400" b="1" dirty="0"/>
              <a:t> Engagement</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EB6684A6-B537-4E6F-ACBD-022AFE059F0D}"/>
              </a:ext>
            </a:extLst>
          </p:cNvPr>
          <p:cNvSpPr txBox="1"/>
          <p:nvPr/>
        </p:nvSpPr>
        <p:spPr>
          <a:xfrm>
            <a:off x="1545771" y="1571630"/>
            <a:ext cx="5291922" cy="4893647"/>
          </a:xfrm>
          <a:prstGeom prst="rect">
            <a:avLst/>
          </a:prstGeom>
          <a:noFill/>
        </p:spPr>
        <p:txBody>
          <a:bodyPr wrap="square" rtlCol="0">
            <a:spAutoFit/>
          </a:bodyPr>
          <a:lstStyle/>
          <a:p>
            <a:r>
              <a:rPr lang="en-IE" sz="2400" dirty="0" err="1">
                <a:solidFill>
                  <a:schemeClr val="bg1"/>
                </a:solidFill>
              </a:rPr>
              <a:t>Im</a:t>
            </a:r>
            <a:r>
              <a:rPr lang="en-IE" sz="2400" dirty="0">
                <a:solidFill>
                  <a:schemeClr val="bg1"/>
                </a:solidFill>
              </a:rPr>
              <a:t> </a:t>
            </a:r>
            <a:r>
              <a:rPr lang="en-IE" sz="2400" dirty="0" err="1">
                <a:solidFill>
                  <a:schemeClr val="bg1"/>
                </a:solidFill>
              </a:rPr>
              <a:t>Folgenden</a:t>
            </a:r>
            <a:r>
              <a:rPr lang="en-IE" sz="2400" dirty="0">
                <a:solidFill>
                  <a:schemeClr val="bg1"/>
                </a:solidFill>
              </a:rPr>
              <a:t> </a:t>
            </a:r>
            <a:r>
              <a:rPr lang="en-IE" sz="2400" dirty="0" err="1">
                <a:solidFill>
                  <a:schemeClr val="bg1"/>
                </a:solidFill>
              </a:rPr>
              <a:t>gelangen</a:t>
            </a:r>
            <a:r>
              <a:rPr lang="en-IE" sz="2400" dirty="0">
                <a:solidFill>
                  <a:schemeClr val="bg1"/>
                </a:solidFill>
              </a:rPr>
              <a:t> </a:t>
            </a:r>
            <a:r>
              <a:rPr lang="en-IE" sz="2400" dirty="0" err="1">
                <a:solidFill>
                  <a:schemeClr val="bg1"/>
                </a:solidFill>
              </a:rPr>
              <a:t>Möglichkeiten</a:t>
            </a:r>
            <a:r>
              <a:rPr lang="en-IE" sz="2400" dirty="0">
                <a:solidFill>
                  <a:schemeClr val="bg1"/>
                </a:solidFill>
              </a:rPr>
              <a:t> für </a:t>
            </a:r>
            <a:r>
              <a:rPr lang="en-IE" sz="2400" dirty="0" err="1">
                <a:solidFill>
                  <a:schemeClr val="bg1"/>
                </a:solidFill>
              </a:rPr>
              <a:t>Studierende</a:t>
            </a:r>
            <a:r>
              <a:rPr lang="en-IE" sz="2400" dirty="0">
                <a:solidFill>
                  <a:schemeClr val="bg1"/>
                </a:solidFill>
              </a:rPr>
              <a:t> in den </a:t>
            </a:r>
            <a:r>
              <a:rPr lang="en-IE" sz="2400" dirty="0" err="1">
                <a:solidFill>
                  <a:schemeClr val="bg1"/>
                </a:solidFill>
              </a:rPr>
              <a:t>Blick</a:t>
            </a:r>
            <a:r>
              <a:rPr lang="en-IE" sz="2400" dirty="0">
                <a:solidFill>
                  <a:schemeClr val="bg1"/>
                </a:solidFill>
              </a:rPr>
              <a:t>, </a:t>
            </a:r>
            <a:r>
              <a:rPr lang="en-IE" sz="2400" dirty="0" err="1">
                <a:solidFill>
                  <a:schemeClr val="bg1"/>
                </a:solidFill>
              </a:rPr>
              <a:t>sich</a:t>
            </a:r>
            <a:r>
              <a:rPr lang="en-IE" sz="2400" dirty="0">
                <a:solidFill>
                  <a:schemeClr val="bg1"/>
                </a:solidFill>
              </a:rPr>
              <a:t> </a:t>
            </a:r>
            <a:r>
              <a:rPr lang="en-IE" sz="2400" dirty="0" err="1">
                <a:solidFill>
                  <a:schemeClr val="bg1"/>
                </a:solidFill>
              </a:rPr>
              <a:t>bürgerschaftlich</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engagieren</a:t>
            </a:r>
            <a:r>
              <a:rPr lang="en-IE" sz="2400" dirty="0">
                <a:solidFill>
                  <a:schemeClr val="bg1"/>
                </a:solidFill>
              </a:rPr>
              <a:t> und </a:t>
            </a:r>
            <a:r>
              <a:rPr lang="en-IE" sz="2400" dirty="0" err="1">
                <a:solidFill>
                  <a:schemeClr val="bg1"/>
                </a:solidFill>
              </a:rPr>
              <a:t>dabei</a:t>
            </a:r>
            <a:r>
              <a:rPr lang="en-IE" sz="2400" dirty="0">
                <a:solidFill>
                  <a:schemeClr val="bg1"/>
                </a:solidFill>
              </a:rPr>
              <a:t> </a:t>
            </a:r>
            <a:r>
              <a:rPr lang="en-IE" sz="2400" dirty="0" err="1">
                <a:solidFill>
                  <a:schemeClr val="bg1"/>
                </a:solidFill>
              </a:rPr>
              <a:t>digitale</a:t>
            </a:r>
            <a:r>
              <a:rPr lang="en-IE" sz="2400" dirty="0">
                <a:solidFill>
                  <a:schemeClr val="bg1"/>
                </a:solidFill>
              </a:rPr>
              <a:t> Tools </a:t>
            </a:r>
            <a:r>
              <a:rPr lang="en-IE" sz="2400" dirty="0" err="1">
                <a:solidFill>
                  <a:schemeClr val="bg1"/>
                </a:solidFill>
              </a:rPr>
              <a:t>zu</a:t>
            </a:r>
            <a:r>
              <a:rPr lang="en-IE" sz="2400" dirty="0">
                <a:solidFill>
                  <a:schemeClr val="bg1"/>
                </a:solidFill>
              </a:rPr>
              <a:t> </a:t>
            </a:r>
            <a:r>
              <a:rPr lang="en-IE" sz="2400" dirty="0" err="1">
                <a:solidFill>
                  <a:schemeClr val="bg1"/>
                </a:solidFill>
              </a:rPr>
              <a:t>verwenden</a:t>
            </a:r>
            <a:r>
              <a:rPr lang="en-IE" sz="2400" dirty="0">
                <a:solidFill>
                  <a:schemeClr val="bg1"/>
                </a:solidFill>
              </a:rPr>
              <a:t>.</a:t>
            </a:r>
          </a:p>
          <a:p>
            <a:r>
              <a:rPr lang="en-IE" sz="2400" dirty="0">
                <a:solidFill>
                  <a:schemeClr val="bg1"/>
                </a:solidFill>
              </a:rPr>
              <a:t>Dazu </a:t>
            </a:r>
            <a:r>
              <a:rPr lang="en-IE" sz="2400" dirty="0" err="1">
                <a:solidFill>
                  <a:schemeClr val="bg1"/>
                </a:solidFill>
              </a:rPr>
              <a:t>werden</a:t>
            </a:r>
            <a:r>
              <a:rPr lang="en-IE" sz="2400" dirty="0">
                <a:solidFill>
                  <a:schemeClr val="bg1"/>
                </a:solidFill>
              </a:rPr>
              <a:t> </a:t>
            </a:r>
            <a:r>
              <a:rPr lang="en-IE" sz="2400" dirty="0" err="1">
                <a:solidFill>
                  <a:schemeClr val="bg1"/>
                </a:solidFill>
              </a:rPr>
              <a:t>zwei</a:t>
            </a:r>
            <a:r>
              <a:rPr lang="en-IE" sz="2400" dirty="0">
                <a:solidFill>
                  <a:schemeClr val="bg1"/>
                </a:solidFill>
              </a:rPr>
              <a:t> </a:t>
            </a:r>
            <a:r>
              <a:rPr lang="en-IE" sz="2400" dirty="0" err="1">
                <a:solidFill>
                  <a:schemeClr val="bg1"/>
                </a:solidFill>
              </a:rPr>
              <a:t>Fallstudien</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digitalem</a:t>
            </a:r>
            <a:r>
              <a:rPr lang="en-IE" sz="2400" dirty="0">
                <a:solidFill>
                  <a:schemeClr val="bg1"/>
                </a:solidFill>
              </a:rPr>
              <a:t> </a:t>
            </a:r>
            <a:r>
              <a:rPr lang="en-IE" sz="2400" dirty="0" err="1">
                <a:solidFill>
                  <a:schemeClr val="bg1"/>
                </a:solidFill>
              </a:rPr>
              <a:t>studentischem</a:t>
            </a:r>
            <a:r>
              <a:rPr lang="en-IE" sz="2400" dirty="0">
                <a:solidFill>
                  <a:schemeClr val="bg1"/>
                </a:solidFill>
              </a:rPr>
              <a:t> Engagement </a:t>
            </a:r>
            <a:r>
              <a:rPr lang="en-IE" sz="2400" dirty="0" err="1">
                <a:solidFill>
                  <a:schemeClr val="bg1"/>
                </a:solidFill>
              </a:rPr>
              <a:t>vorgestellt</a:t>
            </a:r>
            <a:r>
              <a:rPr lang="en-IE" sz="2400" dirty="0">
                <a:solidFill>
                  <a:schemeClr val="bg1"/>
                </a:solidFill>
              </a:rPr>
              <a:t>. </a:t>
            </a:r>
            <a:r>
              <a:rPr lang="en-IE" sz="2400" b="1" dirty="0" err="1">
                <a:solidFill>
                  <a:schemeClr val="bg1"/>
                </a:solidFill>
              </a:rPr>
              <a:t>Beide</a:t>
            </a:r>
            <a:r>
              <a:rPr lang="en-IE" sz="2400" b="1" dirty="0">
                <a:solidFill>
                  <a:schemeClr val="bg1"/>
                </a:solidFill>
              </a:rPr>
              <a:t> </a:t>
            </a:r>
            <a:r>
              <a:rPr lang="en-IE" sz="2400" b="1" dirty="0" err="1">
                <a:solidFill>
                  <a:schemeClr val="bg1"/>
                </a:solidFill>
              </a:rPr>
              <a:t>Fallstudien</a:t>
            </a:r>
            <a:r>
              <a:rPr lang="en-IE" sz="2400" b="1" dirty="0">
                <a:solidFill>
                  <a:schemeClr val="bg1"/>
                </a:solidFill>
              </a:rPr>
              <a:t> </a:t>
            </a:r>
            <a:r>
              <a:rPr lang="en-IE" sz="2400" b="1" dirty="0" err="1">
                <a:solidFill>
                  <a:schemeClr val="bg1"/>
                </a:solidFill>
              </a:rPr>
              <a:t>sind</a:t>
            </a:r>
            <a:r>
              <a:rPr lang="en-IE" sz="2400" b="1" dirty="0">
                <a:solidFill>
                  <a:schemeClr val="bg1"/>
                </a:solidFill>
              </a:rPr>
              <a:t> </a:t>
            </a:r>
            <a:r>
              <a:rPr lang="en-IE" sz="2400" b="1" dirty="0" err="1">
                <a:solidFill>
                  <a:schemeClr val="bg1"/>
                </a:solidFill>
              </a:rPr>
              <a:t>Beispiele</a:t>
            </a:r>
            <a:r>
              <a:rPr lang="en-IE" sz="2400" b="1" dirty="0">
                <a:solidFill>
                  <a:schemeClr val="bg1"/>
                </a:solidFill>
              </a:rPr>
              <a:t> für </a:t>
            </a:r>
            <a:r>
              <a:rPr lang="en-IE" sz="2400" b="1" dirty="0" err="1">
                <a:solidFill>
                  <a:schemeClr val="bg1"/>
                </a:solidFill>
              </a:rPr>
              <a:t>digitales</a:t>
            </a:r>
            <a:r>
              <a:rPr lang="en-IE" sz="2400" b="1" dirty="0">
                <a:solidFill>
                  <a:schemeClr val="bg1"/>
                </a:solidFill>
              </a:rPr>
              <a:t> </a:t>
            </a:r>
            <a:r>
              <a:rPr lang="en-IE" sz="2400" b="1" dirty="0" err="1">
                <a:solidFill>
                  <a:schemeClr val="bg1"/>
                </a:solidFill>
              </a:rPr>
              <a:t>studentisches</a:t>
            </a:r>
            <a:r>
              <a:rPr lang="en-IE" sz="2400" b="1" dirty="0">
                <a:solidFill>
                  <a:schemeClr val="bg1"/>
                </a:solidFill>
              </a:rPr>
              <a:t> Engagement </a:t>
            </a:r>
            <a:r>
              <a:rPr lang="en-IE" sz="2400" b="1" dirty="0" err="1">
                <a:solidFill>
                  <a:schemeClr val="bg1"/>
                </a:solidFill>
              </a:rPr>
              <a:t>im</a:t>
            </a:r>
            <a:r>
              <a:rPr lang="en-IE" sz="2400" b="1" dirty="0">
                <a:solidFill>
                  <a:schemeClr val="bg1"/>
                </a:solidFill>
              </a:rPr>
              <a:t> </a:t>
            </a:r>
            <a:r>
              <a:rPr lang="en-IE" sz="2400" b="1" dirty="0" err="1">
                <a:solidFill>
                  <a:schemeClr val="bg1"/>
                </a:solidFill>
              </a:rPr>
              <a:t>Rahmen</a:t>
            </a:r>
            <a:r>
              <a:rPr lang="en-IE" sz="2400" b="1" dirty="0">
                <a:solidFill>
                  <a:schemeClr val="bg1"/>
                </a:solidFill>
              </a:rPr>
              <a:t> des Curriculums. </a:t>
            </a:r>
            <a:r>
              <a:rPr lang="en-IE" sz="2400" dirty="0">
                <a:solidFill>
                  <a:schemeClr val="bg1"/>
                </a:solidFill>
              </a:rPr>
              <a:t>Die </a:t>
            </a:r>
            <a:r>
              <a:rPr lang="en-IE" sz="2400" dirty="0" err="1">
                <a:solidFill>
                  <a:schemeClr val="bg1"/>
                </a:solidFill>
              </a:rPr>
              <a:t>Fallstudien</a:t>
            </a:r>
            <a:r>
              <a:rPr lang="en-IE" sz="2400" dirty="0">
                <a:solidFill>
                  <a:schemeClr val="bg1"/>
                </a:solidFill>
              </a:rPr>
              <a:t> </a:t>
            </a:r>
            <a:r>
              <a:rPr lang="en-IE" sz="2400" dirty="0" err="1">
                <a:solidFill>
                  <a:schemeClr val="bg1"/>
                </a:solidFill>
              </a:rPr>
              <a:t>wurden</a:t>
            </a:r>
            <a:r>
              <a:rPr lang="en-IE" sz="2400" dirty="0">
                <a:solidFill>
                  <a:schemeClr val="bg1"/>
                </a:solidFill>
              </a:rPr>
              <a:t> </a:t>
            </a:r>
            <a:r>
              <a:rPr lang="en-IE" sz="2400" dirty="0" err="1">
                <a:solidFill>
                  <a:schemeClr val="bg1"/>
                </a:solidFill>
              </a:rPr>
              <a:t>im</a:t>
            </a:r>
            <a:r>
              <a:rPr lang="en-IE" sz="2400" dirty="0">
                <a:solidFill>
                  <a:schemeClr val="bg1"/>
                </a:solidFill>
              </a:rPr>
              <a:t> </a:t>
            </a:r>
            <a:r>
              <a:rPr lang="en-IE" sz="2400" dirty="0" err="1">
                <a:solidFill>
                  <a:schemeClr val="bg1"/>
                </a:solidFill>
              </a:rPr>
              <a:t>Rahmen</a:t>
            </a:r>
            <a:r>
              <a:rPr lang="en-IE" sz="2400" dirty="0">
                <a:solidFill>
                  <a:schemeClr val="bg1"/>
                </a:solidFill>
              </a:rPr>
              <a:t> des </a:t>
            </a:r>
            <a:r>
              <a:rPr lang="en-IE" sz="2400" dirty="0" err="1">
                <a:solidFill>
                  <a:schemeClr val="bg1"/>
                </a:solidFill>
              </a:rPr>
              <a:t>Projekts</a:t>
            </a:r>
            <a:r>
              <a:rPr lang="en-IE" sz="2400" dirty="0">
                <a:solidFill>
                  <a:schemeClr val="bg1"/>
                </a:solidFill>
              </a:rPr>
              <a:t> </a:t>
            </a:r>
            <a:r>
              <a:rPr lang="en-IE" sz="2400" i="1" dirty="0">
                <a:solidFill>
                  <a:schemeClr val="bg1"/>
                </a:solidFill>
              </a:rPr>
              <a:t>Students as Digital Civic Engagers </a:t>
            </a:r>
            <a:r>
              <a:rPr lang="en-IE" sz="2400" dirty="0">
                <a:solidFill>
                  <a:schemeClr val="bg1"/>
                </a:solidFill>
              </a:rPr>
              <a:t>in </a:t>
            </a:r>
            <a:r>
              <a:rPr lang="en-IE" sz="2400" dirty="0" err="1">
                <a:solidFill>
                  <a:schemeClr val="bg1"/>
                </a:solidFill>
              </a:rPr>
              <a:t>insgesamt</a:t>
            </a:r>
            <a:r>
              <a:rPr lang="en-IE" sz="2400" dirty="0">
                <a:solidFill>
                  <a:schemeClr val="bg1"/>
                </a:solidFill>
              </a:rPr>
              <a:t> 6 </a:t>
            </a:r>
            <a:r>
              <a:rPr lang="en-IE" sz="2400" dirty="0" err="1">
                <a:solidFill>
                  <a:schemeClr val="bg1"/>
                </a:solidFill>
              </a:rPr>
              <a:t>europäischen</a:t>
            </a:r>
            <a:r>
              <a:rPr lang="en-IE" sz="2400" dirty="0">
                <a:solidFill>
                  <a:schemeClr val="bg1"/>
                </a:solidFill>
              </a:rPr>
              <a:t> </a:t>
            </a:r>
            <a:r>
              <a:rPr lang="en-IE" sz="2400" dirty="0" err="1">
                <a:solidFill>
                  <a:schemeClr val="bg1"/>
                </a:solidFill>
              </a:rPr>
              <a:t>Ländern</a:t>
            </a:r>
            <a:r>
              <a:rPr lang="en-IE" sz="2400" dirty="0">
                <a:solidFill>
                  <a:schemeClr val="bg1"/>
                </a:solidFill>
              </a:rPr>
              <a:t> </a:t>
            </a:r>
            <a:r>
              <a:rPr lang="en-IE" sz="2400" dirty="0" err="1">
                <a:solidFill>
                  <a:schemeClr val="bg1"/>
                </a:solidFill>
              </a:rPr>
              <a:t>erhoben</a:t>
            </a:r>
            <a:r>
              <a:rPr lang="en-IE" sz="2400" dirty="0">
                <a:solidFill>
                  <a:schemeClr val="bg1"/>
                </a:solidFill>
              </a:rPr>
              <a:t>.</a:t>
            </a:r>
          </a:p>
        </p:txBody>
      </p:sp>
      <p:pic>
        <p:nvPicPr>
          <p:cNvPr id="3" name="Picture Placeholder 2">
            <a:extLst>
              <a:ext uri="{FF2B5EF4-FFF2-40B4-BE49-F238E27FC236}">
                <a16:creationId xmlns:a16="http://schemas.microsoft.com/office/drawing/2014/main" id="{E947ABFA-A2BA-4D1E-8C95-96E122D317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345878"/>
            <a:ext cx="5147674" cy="579673"/>
          </a:xfrm>
        </p:spPr>
        <p:txBody>
          <a:bodyPr>
            <a:normAutofit/>
          </a:bodyPr>
          <a:lstStyle/>
          <a:p>
            <a:pPr algn="ctr"/>
            <a:r>
              <a:rPr lang="en-US" sz="2800" b="1" dirty="0"/>
              <a:t>Free Legal Advice Society (FLAC)</a:t>
            </a:r>
            <a:endParaRPr lang="en-US" sz="28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66631"/>
            <a:ext cx="5147674" cy="5632311"/>
          </a:xfrm>
          <a:prstGeom prst="rect">
            <a:avLst/>
          </a:prstGeom>
          <a:noFill/>
        </p:spPr>
        <p:txBody>
          <a:bodyPr wrap="square" rtlCol="0">
            <a:spAutoFit/>
          </a:bodyPr>
          <a:lstStyle/>
          <a:p>
            <a:r>
              <a:rPr lang="en-IE" sz="2350" dirty="0">
                <a:solidFill>
                  <a:schemeClr val="bg1"/>
                </a:solidFill>
              </a:rPr>
              <a:t>Die Free Legal Advice Society (FLAC) am Athlone Institute of Technology (AIT) in </a:t>
            </a:r>
            <a:r>
              <a:rPr lang="en-IE" sz="2350" dirty="0" err="1">
                <a:solidFill>
                  <a:schemeClr val="bg1"/>
                </a:solidFill>
              </a:rPr>
              <a:t>Irland</a:t>
            </a:r>
            <a:r>
              <a:rPr lang="en-IE" sz="2350" dirty="0">
                <a:solidFill>
                  <a:schemeClr val="bg1"/>
                </a:solidFill>
              </a:rPr>
              <a:t> </a:t>
            </a:r>
            <a:r>
              <a:rPr lang="en-IE" sz="2350" dirty="0" err="1">
                <a:solidFill>
                  <a:schemeClr val="bg1"/>
                </a:solidFill>
              </a:rPr>
              <a:t>bietet</a:t>
            </a:r>
            <a:r>
              <a:rPr lang="en-IE" sz="2350" dirty="0">
                <a:solidFill>
                  <a:schemeClr val="bg1"/>
                </a:solidFill>
              </a:rPr>
              <a:t> </a:t>
            </a:r>
            <a:r>
              <a:rPr lang="en-IE" sz="2350" dirty="0" err="1">
                <a:solidFill>
                  <a:schemeClr val="bg1"/>
                </a:solidFill>
              </a:rPr>
              <a:t>einen</a:t>
            </a:r>
            <a:r>
              <a:rPr lang="en-IE" sz="2350" dirty="0">
                <a:solidFill>
                  <a:schemeClr val="bg1"/>
                </a:solidFill>
              </a:rPr>
              <a:t> </a:t>
            </a:r>
            <a:r>
              <a:rPr lang="en-IE" sz="2350" dirty="0" err="1">
                <a:solidFill>
                  <a:schemeClr val="bg1"/>
                </a:solidFill>
              </a:rPr>
              <a:t>Auskunftsservice</a:t>
            </a:r>
            <a:r>
              <a:rPr lang="en-IE" sz="2350" dirty="0">
                <a:solidFill>
                  <a:schemeClr val="bg1"/>
                </a:solidFill>
              </a:rPr>
              <a:t> für </a:t>
            </a:r>
            <a:r>
              <a:rPr lang="en-IE" sz="2350" dirty="0" err="1">
                <a:solidFill>
                  <a:schemeClr val="bg1"/>
                </a:solidFill>
              </a:rPr>
              <a:t>rechtliche</a:t>
            </a:r>
            <a:r>
              <a:rPr lang="en-IE" sz="2350" dirty="0">
                <a:solidFill>
                  <a:schemeClr val="bg1"/>
                </a:solidFill>
              </a:rPr>
              <a:t> </a:t>
            </a:r>
            <a:r>
              <a:rPr lang="en-IE" sz="2350" dirty="0" err="1">
                <a:solidFill>
                  <a:schemeClr val="bg1"/>
                </a:solidFill>
              </a:rPr>
              <a:t>Fragen</a:t>
            </a:r>
            <a:r>
              <a:rPr lang="en-IE" sz="2350" dirty="0">
                <a:solidFill>
                  <a:schemeClr val="bg1"/>
                </a:solidFill>
              </a:rPr>
              <a:t> an. </a:t>
            </a:r>
            <a:r>
              <a:rPr lang="en-IE" sz="2350" dirty="0" err="1">
                <a:solidFill>
                  <a:schemeClr val="bg1"/>
                </a:solidFill>
              </a:rPr>
              <a:t>Studierende</a:t>
            </a:r>
            <a:r>
              <a:rPr lang="en-IE" sz="2350" dirty="0">
                <a:solidFill>
                  <a:schemeClr val="bg1"/>
                </a:solidFill>
              </a:rPr>
              <a:t>, die </a:t>
            </a:r>
            <a:r>
              <a:rPr lang="en-IE" sz="2350" dirty="0" err="1">
                <a:solidFill>
                  <a:schemeClr val="bg1"/>
                </a:solidFill>
              </a:rPr>
              <a:t>ihre</a:t>
            </a:r>
            <a:r>
              <a:rPr lang="en-IE" sz="2350" dirty="0">
                <a:solidFill>
                  <a:schemeClr val="bg1"/>
                </a:solidFill>
              </a:rPr>
              <a:t> </a:t>
            </a:r>
            <a:r>
              <a:rPr lang="en-IE" sz="2350" dirty="0" err="1">
                <a:solidFill>
                  <a:schemeClr val="bg1"/>
                </a:solidFill>
              </a:rPr>
              <a:t>wachsenden</a:t>
            </a:r>
            <a:r>
              <a:rPr lang="en-IE" sz="2350" dirty="0">
                <a:solidFill>
                  <a:schemeClr val="bg1"/>
                </a:solidFill>
              </a:rPr>
              <a:t> </a:t>
            </a:r>
            <a:r>
              <a:rPr lang="en-IE" sz="2350" dirty="0" err="1">
                <a:solidFill>
                  <a:schemeClr val="bg1"/>
                </a:solidFill>
              </a:rPr>
              <a:t>juristischen</a:t>
            </a:r>
            <a:r>
              <a:rPr lang="en-IE" sz="2350" dirty="0">
                <a:solidFill>
                  <a:schemeClr val="bg1"/>
                </a:solidFill>
              </a:rPr>
              <a:t> </a:t>
            </a:r>
            <a:r>
              <a:rPr lang="en-IE" sz="2350" dirty="0" err="1">
                <a:solidFill>
                  <a:schemeClr val="bg1"/>
                </a:solidFill>
              </a:rPr>
              <a:t>Kenntnisse</a:t>
            </a:r>
            <a:r>
              <a:rPr lang="en-IE" sz="2350" dirty="0">
                <a:solidFill>
                  <a:schemeClr val="bg1"/>
                </a:solidFill>
              </a:rPr>
              <a:t> </a:t>
            </a:r>
            <a:r>
              <a:rPr lang="en-IE" sz="2350" dirty="0" err="1">
                <a:solidFill>
                  <a:schemeClr val="bg1"/>
                </a:solidFill>
              </a:rPr>
              <a:t>vertiefen</a:t>
            </a:r>
            <a:r>
              <a:rPr lang="en-IE" sz="2350" dirty="0">
                <a:solidFill>
                  <a:schemeClr val="bg1"/>
                </a:solidFill>
              </a:rPr>
              <a:t> </a:t>
            </a:r>
            <a:r>
              <a:rPr lang="en-IE" sz="2350" dirty="0" err="1">
                <a:solidFill>
                  <a:schemeClr val="bg1"/>
                </a:solidFill>
              </a:rPr>
              <a:t>wollen</a:t>
            </a:r>
            <a:r>
              <a:rPr lang="en-IE" sz="2350" dirty="0">
                <a:solidFill>
                  <a:schemeClr val="bg1"/>
                </a:solidFill>
              </a:rPr>
              <a:t>, </a:t>
            </a:r>
            <a:r>
              <a:rPr lang="en-IE" sz="2350" dirty="0" err="1">
                <a:solidFill>
                  <a:schemeClr val="bg1"/>
                </a:solidFill>
              </a:rPr>
              <a:t>haben</a:t>
            </a:r>
            <a:r>
              <a:rPr lang="en-IE" sz="2350" dirty="0">
                <a:solidFill>
                  <a:schemeClr val="bg1"/>
                </a:solidFill>
              </a:rPr>
              <a:t> die </a:t>
            </a:r>
            <a:r>
              <a:rPr lang="en-IE" sz="2350" dirty="0" err="1">
                <a:solidFill>
                  <a:schemeClr val="bg1"/>
                </a:solidFill>
              </a:rPr>
              <a:t>Möglichkeit</a:t>
            </a:r>
            <a:r>
              <a:rPr lang="en-IE" sz="2350" dirty="0">
                <a:solidFill>
                  <a:schemeClr val="bg1"/>
                </a:solidFill>
              </a:rPr>
              <a:t>, </a:t>
            </a:r>
            <a:r>
              <a:rPr lang="en-IE" sz="2350" dirty="0" err="1">
                <a:solidFill>
                  <a:schemeClr val="bg1"/>
                </a:solidFill>
              </a:rPr>
              <a:t>sich</a:t>
            </a:r>
            <a:r>
              <a:rPr lang="en-IE" sz="2350" dirty="0">
                <a:solidFill>
                  <a:schemeClr val="bg1"/>
                </a:solidFill>
              </a:rPr>
              <a:t> in der FLAC Society </a:t>
            </a:r>
            <a:r>
              <a:rPr lang="en-IE" sz="2350" dirty="0" err="1">
                <a:solidFill>
                  <a:schemeClr val="bg1"/>
                </a:solidFill>
              </a:rPr>
              <a:t>zu</a:t>
            </a:r>
            <a:r>
              <a:rPr lang="en-IE" sz="2350" dirty="0">
                <a:solidFill>
                  <a:schemeClr val="bg1"/>
                </a:solidFill>
              </a:rPr>
              <a:t> </a:t>
            </a:r>
            <a:r>
              <a:rPr lang="en-IE" sz="2350" dirty="0" err="1">
                <a:solidFill>
                  <a:schemeClr val="bg1"/>
                </a:solidFill>
              </a:rPr>
              <a:t>engagieren</a:t>
            </a:r>
            <a:r>
              <a:rPr lang="en-IE" sz="2350" dirty="0">
                <a:solidFill>
                  <a:schemeClr val="bg1"/>
                </a:solidFill>
              </a:rPr>
              <a:t>, </a:t>
            </a:r>
            <a:r>
              <a:rPr lang="en-IE" sz="2350" dirty="0" err="1">
                <a:solidFill>
                  <a:schemeClr val="bg1"/>
                </a:solidFill>
              </a:rPr>
              <a:t>indem</a:t>
            </a:r>
            <a:r>
              <a:rPr lang="en-IE" sz="2350" dirty="0">
                <a:solidFill>
                  <a:schemeClr val="bg1"/>
                </a:solidFill>
              </a:rPr>
              <a:t> </a:t>
            </a:r>
            <a:r>
              <a:rPr lang="en-IE" sz="2350" dirty="0" err="1">
                <a:solidFill>
                  <a:schemeClr val="bg1"/>
                </a:solidFill>
              </a:rPr>
              <a:t>sie</a:t>
            </a:r>
            <a:r>
              <a:rPr lang="en-IE" sz="2350" dirty="0">
                <a:solidFill>
                  <a:schemeClr val="bg1"/>
                </a:solidFill>
              </a:rPr>
              <a:t> </a:t>
            </a:r>
            <a:r>
              <a:rPr lang="en-IE" sz="2350" dirty="0" err="1">
                <a:solidFill>
                  <a:schemeClr val="bg1"/>
                </a:solidFill>
              </a:rPr>
              <a:t>ihr</a:t>
            </a:r>
            <a:r>
              <a:rPr lang="en-IE" sz="2350" dirty="0">
                <a:solidFill>
                  <a:schemeClr val="bg1"/>
                </a:solidFill>
              </a:rPr>
              <a:t> </a:t>
            </a:r>
            <a:r>
              <a:rPr lang="en-IE" sz="2350" dirty="0" err="1">
                <a:solidFill>
                  <a:schemeClr val="bg1"/>
                </a:solidFill>
              </a:rPr>
              <a:t>Rechtswissen</a:t>
            </a:r>
            <a:r>
              <a:rPr lang="en-IE" sz="2350" dirty="0">
                <a:solidFill>
                  <a:schemeClr val="bg1"/>
                </a:solidFill>
              </a:rPr>
              <a:t> </a:t>
            </a:r>
            <a:r>
              <a:rPr lang="en-IE" sz="2350" dirty="0" err="1">
                <a:solidFill>
                  <a:schemeClr val="bg1"/>
                </a:solidFill>
              </a:rPr>
              <a:t>Auskunftssuchenden</a:t>
            </a:r>
            <a:r>
              <a:rPr lang="en-IE" sz="2350" dirty="0">
                <a:solidFill>
                  <a:schemeClr val="bg1"/>
                </a:solidFill>
              </a:rPr>
              <a:t> </a:t>
            </a:r>
            <a:r>
              <a:rPr lang="en-IE" sz="2350" dirty="0" err="1">
                <a:solidFill>
                  <a:schemeClr val="bg1"/>
                </a:solidFill>
              </a:rPr>
              <a:t>zu</a:t>
            </a:r>
            <a:r>
              <a:rPr lang="en-IE" sz="2350" dirty="0">
                <a:solidFill>
                  <a:schemeClr val="bg1"/>
                </a:solidFill>
              </a:rPr>
              <a:t> </a:t>
            </a:r>
            <a:r>
              <a:rPr lang="en-IE" sz="2350" dirty="0" err="1">
                <a:solidFill>
                  <a:schemeClr val="bg1"/>
                </a:solidFill>
              </a:rPr>
              <a:t>Verfügung</a:t>
            </a:r>
            <a:r>
              <a:rPr lang="en-IE" sz="2350" dirty="0">
                <a:solidFill>
                  <a:schemeClr val="bg1"/>
                </a:solidFill>
              </a:rPr>
              <a:t> </a:t>
            </a:r>
            <a:r>
              <a:rPr lang="en-IE" sz="2350" dirty="0" err="1">
                <a:solidFill>
                  <a:schemeClr val="bg1"/>
                </a:solidFill>
              </a:rPr>
              <a:t>stellen</a:t>
            </a:r>
            <a:r>
              <a:rPr lang="en-IE" sz="2350" dirty="0">
                <a:solidFill>
                  <a:schemeClr val="bg1"/>
                </a:solidFill>
              </a:rPr>
              <a:t>. </a:t>
            </a:r>
            <a:r>
              <a:rPr lang="en-IE" sz="2350" dirty="0" err="1">
                <a:solidFill>
                  <a:schemeClr val="bg1"/>
                </a:solidFill>
              </a:rPr>
              <a:t>Seit</a:t>
            </a:r>
            <a:r>
              <a:rPr lang="en-IE" sz="2350" dirty="0">
                <a:solidFill>
                  <a:schemeClr val="bg1"/>
                </a:solidFill>
              </a:rPr>
              <a:t> der COVID-19 </a:t>
            </a:r>
            <a:r>
              <a:rPr lang="en-IE" sz="2350" dirty="0" err="1">
                <a:solidFill>
                  <a:schemeClr val="bg1"/>
                </a:solidFill>
              </a:rPr>
              <a:t>Pandemie</a:t>
            </a:r>
            <a:r>
              <a:rPr lang="en-IE" sz="2350" dirty="0">
                <a:solidFill>
                  <a:schemeClr val="bg1"/>
                </a:solidFill>
              </a:rPr>
              <a:t> hat die FLAC Society </a:t>
            </a:r>
            <a:r>
              <a:rPr lang="en-IE" sz="2350" dirty="0" err="1">
                <a:solidFill>
                  <a:schemeClr val="bg1"/>
                </a:solidFill>
              </a:rPr>
              <a:t>digitale</a:t>
            </a:r>
            <a:r>
              <a:rPr lang="en-IE" sz="2350" dirty="0">
                <a:solidFill>
                  <a:schemeClr val="bg1"/>
                </a:solidFill>
              </a:rPr>
              <a:t> </a:t>
            </a:r>
            <a:r>
              <a:rPr lang="en-IE" sz="2350" dirty="0" err="1">
                <a:solidFill>
                  <a:schemeClr val="bg1"/>
                </a:solidFill>
              </a:rPr>
              <a:t>Technologien</a:t>
            </a:r>
            <a:r>
              <a:rPr lang="en-IE" sz="2350" dirty="0">
                <a:solidFill>
                  <a:schemeClr val="bg1"/>
                </a:solidFill>
              </a:rPr>
              <a:t> in </a:t>
            </a:r>
            <a:r>
              <a:rPr lang="en-IE" sz="2350" dirty="0" err="1">
                <a:solidFill>
                  <a:schemeClr val="bg1"/>
                </a:solidFill>
              </a:rPr>
              <a:t>ihr</a:t>
            </a:r>
            <a:r>
              <a:rPr lang="en-IE" sz="2350" dirty="0">
                <a:solidFill>
                  <a:schemeClr val="bg1"/>
                </a:solidFill>
              </a:rPr>
              <a:t> </a:t>
            </a:r>
            <a:r>
              <a:rPr lang="en-IE" sz="2350" dirty="0" err="1">
                <a:solidFill>
                  <a:schemeClr val="bg1"/>
                </a:solidFill>
              </a:rPr>
              <a:t>Angebot</a:t>
            </a:r>
            <a:r>
              <a:rPr lang="en-IE" sz="2350" dirty="0">
                <a:solidFill>
                  <a:schemeClr val="bg1"/>
                </a:solidFill>
              </a:rPr>
              <a:t> </a:t>
            </a:r>
            <a:r>
              <a:rPr lang="en-IE" sz="2350" dirty="0" err="1">
                <a:solidFill>
                  <a:schemeClr val="bg1"/>
                </a:solidFill>
              </a:rPr>
              <a:t>aufgenommen</a:t>
            </a:r>
            <a:r>
              <a:rPr lang="en-IE" sz="2350" dirty="0">
                <a:solidFill>
                  <a:schemeClr val="bg1"/>
                </a:solidFill>
              </a:rPr>
              <a:t>. Sie </a:t>
            </a:r>
            <a:r>
              <a:rPr lang="en-IE" sz="2350" dirty="0" err="1">
                <a:solidFill>
                  <a:schemeClr val="bg1"/>
                </a:solidFill>
              </a:rPr>
              <a:t>bietet</a:t>
            </a:r>
            <a:r>
              <a:rPr lang="en-IE" sz="2350" dirty="0">
                <a:solidFill>
                  <a:schemeClr val="bg1"/>
                </a:solidFill>
              </a:rPr>
              <a:t> </a:t>
            </a:r>
            <a:r>
              <a:rPr lang="en-IE" sz="2350" dirty="0" err="1">
                <a:solidFill>
                  <a:schemeClr val="bg1"/>
                </a:solidFill>
              </a:rPr>
              <a:t>ihren</a:t>
            </a:r>
            <a:r>
              <a:rPr lang="en-IE" sz="2350" dirty="0">
                <a:solidFill>
                  <a:schemeClr val="bg1"/>
                </a:solidFill>
              </a:rPr>
              <a:t> </a:t>
            </a:r>
            <a:r>
              <a:rPr lang="en-IE" sz="2350" dirty="0" err="1">
                <a:solidFill>
                  <a:schemeClr val="bg1"/>
                </a:solidFill>
              </a:rPr>
              <a:t>Auskunftsservice</a:t>
            </a:r>
            <a:r>
              <a:rPr lang="en-IE" sz="2350" dirty="0">
                <a:solidFill>
                  <a:schemeClr val="bg1"/>
                </a:solidFill>
              </a:rPr>
              <a:t> </a:t>
            </a:r>
            <a:r>
              <a:rPr lang="en-IE" sz="2350" dirty="0" err="1">
                <a:solidFill>
                  <a:schemeClr val="bg1"/>
                </a:solidFill>
              </a:rPr>
              <a:t>weiterhin</a:t>
            </a:r>
            <a:r>
              <a:rPr lang="en-IE" sz="2350" dirty="0">
                <a:solidFill>
                  <a:schemeClr val="bg1"/>
                </a:solidFill>
              </a:rPr>
              <a:t> an und </a:t>
            </a:r>
            <a:r>
              <a:rPr lang="en-IE" sz="2350" dirty="0" err="1">
                <a:solidFill>
                  <a:schemeClr val="bg1"/>
                </a:solidFill>
              </a:rPr>
              <a:t>nutzt</a:t>
            </a:r>
            <a:r>
              <a:rPr lang="en-IE" sz="2350" dirty="0">
                <a:solidFill>
                  <a:schemeClr val="bg1"/>
                </a:solidFill>
              </a:rPr>
              <a:t> </a:t>
            </a:r>
            <a:r>
              <a:rPr lang="en-IE" sz="2350" dirty="0" err="1">
                <a:solidFill>
                  <a:schemeClr val="bg1"/>
                </a:solidFill>
              </a:rPr>
              <a:t>dazu</a:t>
            </a:r>
            <a:r>
              <a:rPr lang="en-IE" sz="2350" dirty="0">
                <a:solidFill>
                  <a:schemeClr val="bg1"/>
                </a:solidFill>
              </a:rPr>
              <a:t> </a:t>
            </a:r>
            <a:r>
              <a:rPr lang="en-IE" sz="2350" dirty="0" err="1">
                <a:solidFill>
                  <a:schemeClr val="bg1"/>
                </a:solidFill>
              </a:rPr>
              <a:t>zusätzlich</a:t>
            </a:r>
            <a:r>
              <a:rPr lang="en-IE" sz="2350" dirty="0">
                <a:solidFill>
                  <a:schemeClr val="bg1"/>
                </a:solidFill>
              </a:rPr>
              <a:t> Online-</a:t>
            </a:r>
            <a:r>
              <a:rPr lang="en-IE" sz="2350" dirty="0" err="1">
                <a:solidFill>
                  <a:schemeClr val="bg1"/>
                </a:solidFill>
              </a:rPr>
              <a:t>Anrufe</a:t>
            </a:r>
            <a:r>
              <a:rPr lang="en-IE" sz="2350" dirty="0">
                <a:solidFill>
                  <a:schemeClr val="bg1"/>
                </a:solidFill>
              </a:rPr>
              <a:t> und </a:t>
            </a:r>
            <a:r>
              <a:rPr lang="en-IE" sz="2350" dirty="0" err="1">
                <a:solidFill>
                  <a:schemeClr val="bg1"/>
                </a:solidFill>
              </a:rPr>
              <a:t>Videomeetings</a:t>
            </a:r>
            <a:r>
              <a:rPr lang="en-IE" sz="2350" dirty="0">
                <a:solidFill>
                  <a:schemeClr val="bg1"/>
                </a:solidFill>
              </a:rPr>
              <a:t>.</a:t>
            </a: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118E4EC7-FA07-4536-B955-FCD9952136A5}"/>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2378549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D741CBA-243B-423A-9900-DCE5856EC8D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7109639"/>
          </a:xfrm>
          <a:prstGeom prst="rect">
            <a:avLst/>
          </a:prstGeom>
          <a:noFill/>
        </p:spPr>
        <p:txBody>
          <a:bodyPr wrap="square" rtlCol="0">
            <a:spAutoFit/>
          </a:bodyPr>
          <a:lstStyle/>
          <a:p>
            <a:r>
              <a:rPr lang="en-US" sz="2400" dirty="0">
                <a:solidFill>
                  <a:schemeClr val="bg1"/>
                </a:solidFill>
              </a:rPr>
              <a:t>Die </a:t>
            </a:r>
            <a:r>
              <a:rPr lang="en-US" sz="2400" dirty="0" err="1">
                <a:solidFill>
                  <a:schemeClr val="bg1"/>
                </a:solidFill>
              </a:rPr>
              <a:t>Teilnahme</a:t>
            </a:r>
            <a:r>
              <a:rPr lang="en-US" sz="2400" dirty="0">
                <a:solidFill>
                  <a:schemeClr val="bg1"/>
                </a:solidFill>
              </a:rPr>
              <a:t> an der FLAC Society </a:t>
            </a:r>
            <a:r>
              <a:rPr lang="en-US" sz="2400" dirty="0" err="1">
                <a:solidFill>
                  <a:schemeClr val="bg1"/>
                </a:solidFill>
              </a:rPr>
              <a:t>ist</a:t>
            </a:r>
            <a:r>
              <a:rPr lang="en-US" sz="2400" dirty="0">
                <a:solidFill>
                  <a:schemeClr val="bg1"/>
                </a:solidFill>
              </a:rPr>
              <a:t> für </a:t>
            </a:r>
            <a:r>
              <a:rPr lang="en-US" sz="2400" dirty="0" err="1">
                <a:solidFill>
                  <a:schemeClr val="bg1"/>
                </a:solidFill>
              </a:rPr>
              <a:t>Studierende</a:t>
            </a:r>
            <a:r>
              <a:rPr lang="en-US" sz="2400" dirty="0">
                <a:solidFill>
                  <a:schemeClr val="bg1"/>
                </a:solidFill>
              </a:rPr>
              <a:t> der </a:t>
            </a:r>
            <a:r>
              <a:rPr lang="en-US" sz="2400" dirty="0" err="1">
                <a:solidFill>
                  <a:schemeClr val="bg1"/>
                </a:solidFill>
              </a:rPr>
              <a:t>Rechtswissenschaften</a:t>
            </a:r>
            <a:r>
              <a:rPr lang="en-US" sz="2400" dirty="0">
                <a:solidFill>
                  <a:schemeClr val="bg1"/>
                </a:solidFill>
              </a:rPr>
              <a:t> </a:t>
            </a:r>
            <a:r>
              <a:rPr lang="en-US" sz="2400" dirty="0" err="1">
                <a:solidFill>
                  <a:schemeClr val="bg1"/>
                </a:solidFill>
              </a:rPr>
              <a:t>verpflichtend</a:t>
            </a:r>
            <a:r>
              <a:rPr lang="en-US" sz="2400" dirty="0">
                <a:solidFill>
                  <a:schemeClr val="bg1"/>
                </a:solidFill>
              </a:rPr>
              <a:t>. Sie </a:t>
            </a:r>
            <a:r>
              <a:rPr lang="en-US" sz="2400" dirty="0" err="1">
                <a:solidFill>
                  <a:schemeClr val="bg1"/>
                </a:solidFill>
              </a:rPr>
              <a:t>gibt</a:t>
            </a:r>
            <a:r>
              <a:rPr lang="en-US" sz="2400" dirty="0">
                <a:solidFill>
                  <a:schemeClr val="bg1"/>
                </a:solidFill>
              </a:rPr>
              <a:t> den </a:t>
            </a:r>
            <a:r>
              <a:rPr lang="en-US" sz="2400" dirty="0" err="1">
                <a:solidFill>
                  <a:schemeClr val="bg1"/>
                </a:solidFill>
              </a:rPr>
              <a:t>Studierenden</a:t>
            </a:r>
            <a:r>
              <a:rPr lang="en-US" sz="2400" dirty="0">
                <a:solidFill>
                  <a:schemeClr val="bg1"/>
                </a:solidFill>
              </a:rPr>
              <a:t> die </a:t>
            </a:r>
            <a:r>
              <a:rPr lang="en-US" sz="2400" dirty="0" err="1">
                <a:solidFill>
                  <a:schemeClr val="bg1"/>
                </a:solidFill>
              </a:rPr>
              <a:t>Gelegenheit</a:t>
            </a:r>
            <a:r>
              <a:rPr lang="en-US" sz="2400" dirty="0">
                <a:solidFill>
                  <a:schemeClr val="bg1"/>
                </a:solidFill>
              </a:rPr>
              <a:t>, die Arbeit </a:t>
            </a:r>
            <a:r>
              <a:rPr lang="en-US" sz="2400" dirty="0" err="1">
                <a:solidFill>
                  <a:schemeClr val="bg1"/>
                </a:solidFill>
              </a:rPr>
              <a:t>im</a:t>
            </a:r>
            <a:r>
              <a:rPr lang="en-US" sz="2400" dirty="0">
                <a:solidFill>
                  <a:schemeClr val="bg1"/>
                </a:solidFill>
              </a:rPr>
              <a:t> </a:t>
            </a:r>
            <a:r>
              <a:rPr lang="en-US" sz="2400" dirty="0" err="1">
                <a:solidFill>
                  <a:schemeClr val="bg1"/>
                </a:solidFill>
              </a:rPr>
              <a:t>Rechtsbereich</a:t>
            </a:r>
            <a:r>
              <a:rPr lang="en-US" sz="2400" dirty="0">
                <a:solidFill>
                  <a:schemeClr val="bg1"/>
                </a:solidFill>
              </a:rPr>
              <a:t> </a:t>
            </a:r>
            <a:r>
              <a:rPr lang="en-US" sz="2400" dirty="0" err="1">
                <a:solidFill>
                  <a:schemeClr val="bg1"/>
                </a:solidFill>
              </a:rPr>
              <a:t>kennenzulernen</a:t>
            </a:r>
            <a:r>
              <a:rPr lang="en-US" sz="2400" dirty="0">
                <a:solidFill>
                  <a:schemeClr val="bg1"/>
                </a:solidFill>
              </a:rPr>
              <a:t>.</a:t>
            </a:r>
          </a:p>
          <a:p>
            <a:endParaRPr lang="en-US" sz="2400" dirty="0">
              <a:solidFill>
                <a:schemeClr val="bg1"/>
              </a:solidFill>
            </a:endParaRPr>
          </a:p>
          <a:p>
            <a:r>
              <a:rPr lang="en-US" sz="2400" dirty="0">
                <a:solidFill>
                  <a:schemeClr val="bg1"/>
                </a:solidFill>
              </a:rPr>
              <a:t>Die </a:t>
            </a:r>
            <a:r>
              <a:rPr lang="en-US" sz="2400" dirty="0" err="1">
                <a:solidFill>
                  <a:schemeClr val="bg1"/>
                </a:solidFill>
              </a:rPr>
              <a:t>Studierenden</a:t>
            </a:r>
            <a:r>
              <a:rPr lang="en-US" sz="2400" dirty="0">
                <a:solidFill>
                  <a:schemeClr val="bg1"/>
                </a:solidFill>
              </a:rPr>
              <a:t> </a:t>
            </a:r>
            <a:r>
              <a:rPr lang="en-US" sz="2400" dirty="0" err="1">
                <a:solidFill>
                  <a:schemeClr val="bg1"/>
                </a:solidFill>
              </a:rPr>
              <a:t>betrachteten</a:t>
            </a:r>
            <a:r>
              <a:rPr lang="en-US" sz="2400" dirty="0">
                <a:solidFill>
                  <a:schemeClr val="bg1"/>
                </a:solidFill>
              </a:rPr>
              <a:t> </a:t>
            </a:r>
            <a:r>
              <a:rPr lang="en-US" sz="2400" dirty="0" err="1">
                <a:solidFill>
                  <a:schemeClr val="bg1"/>
                </a:solidFill>
              </a:rPr>
              <a:t>ihre</a:t>
            </a:r>
            <a:r>
              <a:rPr lang="en-US" sz="2400" dirty="0">
                <a:solidFill>
                  <a:schemeClr val="bg1"/>
                </a:solidFill>
              </a:rPr>
              <a:t> </a:t>
            </a:r>
            <a:r>
              <a:rPr lang="en-US" sz="2400" dirty="0" err="1">
                <a:solidFill>
                  <a:schemeClr val="bg1"/>
                </a:solidFill>
              </a:rPr>
              <a:t>Beratungstätigkeit</a:t>
            </a:r>
            <a:r>
              <a:rPr lang="en-US" sz="2400" dirty="0">
                <a:solidFill>
                  <a:schemeClr val="bg1"/>
                </a:solidFill>
              </a:rPr>
              <a:t> in der FLAC Society </a:t>
            </a:r>
            <a:r>
              <a:rPr lang="en-US" sz="2400" dirty="0" err="1">
                <a:solidFill>
                  <a:schemeClr val="bg1"/>
                </a:solidFill>
              </a:rPr>
              <a:t>als</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wertvolle</a:t>
            </a:r>
            <a:r>
              <a:rPr lang="en-US" sz="2400" dirty="0">
                <a:solidFill>
                  <a:schemeClr val="bg1"/>
                </a:solidFill>
              </a:rPr>
              <a:t> </a:t>
            </a:r>
            <a:r>
              <a:rPr lang="en-US" sz="2400" dirty="0" err="1">
                <a:solidFill>
                  <a:schemeClr val="bg1"/>
                </a:solidFill>
              </a:rPr>
              <a:t>Erfahrung</a:t>
            </a:r>
            <a:r>
              <a:rPr lang="en-US" sz="2400" dirty="0">
                <a:solidFill>
                  <a:schemeClr val="bg1"/>
                </a:solidFill>
              </a:rPr>
              <a:t>. </a:t>
            </a:r>
            <a:r>
              <a:rPr lang="en-US" sz="2400" dirty="0" err="1">
                <a:solidFill>
                  <a:schemeClr val="bg1"/>
                </a:solidFill>
              </a:rPr>
              <a:t>Durch</a:t>
            </a:r>
            <a:r>
              <a:rPr lang="en-US" sz="2400" dirty="0">
                <a:solidFill>
                  <a:schemeClr val="bg1"/>
                </a:solidFill>
              </a:rPr>
              <a:t> </a:t>
            </a:r>
            <a:r>
              <a:rPr lang="en-US" sz="2400" dirty="0" err="1">
                <a:solidFill>
                  <a:schemeClr val="bg1"/>
                </a:solidFill>
              </a:rPr>
              <a:t>ihre</a:t>
            </a:r>
            <a:r>
              <a:rPr lang="en-US" sz="2400" dirty="0">
                <a:solidFill>
                  <a:schemeClr val="bg1"/>
                </a:solidFill>
              </a:rPr>
              <a:t> Arbeit in </a:t>
            </a:r>
            <a:r>
              <a:rPr lang="en-US" sz="2400" dirty="0" err="1">
                <a:solidFill>
                  <a:schemeClr val="bg1"/>
                </a:solidFill>
              </a:rPr>
              <a:t>einem</a:t>
            </a:r>
            <a:r>
              <a:rPr lang="en-US" sz="2400" dirty="0">
                <a:solidFill>
                  <a:schemeClr val="bg1"/>
                </a:solidFill>
              </a:rPr>
              <a:t> </a:t>
            </a:r>
            <a:r>
              <a:rPr lang="en-US" sz="2400" dirty="0" err="1">
                <a:solidFill>
                  <a:schemeClr val="bg1"/>
                </a:solidFill>
              </a:rPr>
              <a:t>juristischen</a:t>
            </a:r>
            <a:r>
              <a:rPr lang="en-US" sz="2400" dirty="0">
                <a:solidFill>
                  <a:schemeClr val="bg1"/>
                </a:solidFill>
              </a:rPr>
              <a:t> </a:t>
            </a:r>
            <a:r>
              <a:rPr lang="en-US" sz="2400" dirty="0" err="1">
                <a:solidFill>
                  <a:schemeClr val="bg1"/>
                </a:solidFill>
              </a:rPr>
              <a:t>Umfeld</a:t>
            </a:r>
            <a:r>
              <a:rPr lang="en-US" sz="2400" dirty="0">
                <a:solidFill>
                  <a:schemeClr val="bg1"/>
                </a:solidFill>
              </a:rPr>
              <a:t> </a:t>
            </a:r>
            <a:r>
              <a:rPr lang="en-US" sz="2400" dirty="0" err="1">
                <a:solidFill>
                  <a:schemeClr val="bg1"/>
                </a:solidFill>
              </a:rPr>
              <a:t>konnten</a:t>
            </a:r>
            <a:r>
              <a:rPr lang="en-US" sz="2400" dirty="0">
                <a:solidFill>
                  <a:schemeClr val="bg1"/>
                </a:solidFill>
              </a:rPr>
              <a:t> </a:t>
            </a:r>
            <a:r>
              <a:rPr lang="en-US" sz="2400" dirty="0" err="1">
                <a:solidFill>
                  <a:schemeClr val="bg1"/>
                </a:solidFill>
              </a:rPr>
              <a:t>sie</a:t>
            </a:r>
            <a:r>
              <a:rPr lang="en-US" sz="2400" dirty="0">
                <a:solidFill>
                  <a:schemeClr val="bg1"/>
                </a:solidFill>
              </a:rPr>
              <a:t> </a:t>
            </a:r>
            <a:r>
              <a:rPr lang="en-US" sz="2400" dirty="0" err="1">
                <a:solidFill>
                  <a:schemeClr val="bg1"/>
                </a:solidFill>
              </a:rPr>
              <a:t>bereits</a:t>
            </a:r>
            <a:r>
              <a:rPr lang="en-US" sz="2400" dirty="0">
                <a:solidFill>
                  <a:schemeClr val="bg1"/>
                </a:solidFill>
              </a:rPr>
              <a:t> </a:t>
            </a:r>
            <a:r>
              <a:rPr lang="en-US" sz="2400" dirty="0" err="1">
                <a:solidFill>
                  <a:schemeClr val="bg1"/>
                </a:solidFill>
              </a:rPr>
              <a:t>konkrete</a:t>
            </a:r>
            <a:r>
              <a:rPr lang="en-US" sz="2400" dirty="0">
                <a:solidFill>
                  <a:schemeClr val="bg1"/>
                </a:solidFill>
              </a:rPr>
              <a:t> </a:t>
            </a:r>
            <a:r>
              <a:rPr lang="en-US" sz="2400" dirty="0" err="1">
                <a:solidFill>
                  <a:schemeClr val="bg1"/>
                </a:solidFill>
              </a:rPr>
              <a:t>Vorstellungen</a:t>
            </a:r>
            <a:r>
              <a:rPr lang="en-US" sz="2400" dirty="0">
                <a:solidFill>
                  <a:schemeClr val="bg1"/>
                </a:solidFill>
              </a:rPr>
              <a:t> </a:t>
            </a:r>
            <a:r>
              <a:rPr lang="en-US" sz="2400" dirty="0" err="1">
                <a:solidFill>
                  <a:schemeClr val="bg1"/>
                </a:solidFill>
              </a:rPr>
              <a:t>über</a:t>
            </a:r>
            <a:r>
              <a:rPr lang="en-US" sz="2400" dirty="0">
                <a:solidFill>
                  <a:schemeClr val="bg1"/>
                </a:solidFill>
              </a:rPr>
              <a:t> </a:t>
            </a:r>
            <a:r>
              <a:rPr lang="en-US" sz="2400" dirty="0" err="1">
                <a:solidFill>
                  <a:schemeClr val="bg1"/>
                </a:solidFill>
              </a:rPr>
              <a:t>ihr</a:t>
            </a:r>
            <a:r>
              <a:rPr lang="en-US" sz="2400" dirty="0">
                <a:solidFill>
                  <a:schemeClr val="bg1"/>
                </a:solidFill>
              </a:rPr>
              <a:t> </a:t>
            </a:r>
            <a:r>
              <a:rPr lang="en-US" sz="2400" dirty="0" err="1">
                <a:solidFill>
                  <a:schemeClr val="bg1"/>
                </a:solidFill>
              </a:rPr>
              <a:t>zukünftiges</a:t>
            </a:r>
            <a:r>
              <a:rPr lang="en-US" sz="2400" dirty="0">
                <a:solidFill>
                  <a:schemeClr val="bg1"/>
                </a:solidFill>
              </a:rPr>
              <a:t> </a:t>
            </a:r>
            <a:r>
              <a:rPr lang="en-US" sz="2400" dirty="0" err="1">
                <a:solidFill>
                  <a:schemeClr val="bg1"/>
                </a:solidFill>
              </a:rPr>
              <a:t>berufliches</a:t>
            </a:r>
            <a:r>
              <a:rPr lang="en-US" sz="2400" dirty="0">
                <a:solidFill>
                  <a:schemeClr val="bg1"/>
                </a:solidFill>
              </a:rPr>
              <a:t> </a:t>
            </a:r>
            <a:r>
              <a:rPr lang="en-US" sz="2400" dirty="0" err="1">
                <a:solidFill>
                  <a:schemeClr val="bg1"/>
                </a:solidFill>
              </a:rPr>
              <a:t>Tätigkeitsfeld</a:t>
            </a:r>
            <a:r>
              <a:rPr lang="en-US" sz="2400" dirty="0">
                <a:solidFill>
                  <a:schemeClr val="bg1"/>
                </a:solidFill>
              </a:rPr>
              <a:t> </a:t>
            </a:r>
            <a:r>
              <a:rPr lang="en-US" sz="2400" dirty="0" err="1">
                <a:solidFill>
                  <a:schemeClr val="bg1"/>
                </a:solidFill>
              </a:rPr>
              <a:t>gewinnen</a:t>
            </a:r>
            <a:r>
              <a:rPr lang="en-US" sz="2400" dirty="0">
                <a:solidFill>
                  <a:schemeClr val="bg1"/>
                </a:solidFill>
              </a:rPr>
              <a:t>.</a:t>
            </a:r>
          </a:p>
          <a:p>
            <a:endParaRPr lang="en-US" sz="2400" dirty="0">
              <a:solidFill>
                <a:schemeClr val="bg1"/>
              </a:solidFill>
            </a:endParaRPr>
          </a:p>
          <a:p>
            <a:endParaRPr lang="en-US"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9" name="TextBox 8">
            <a:extLst>
              <a:ext uri="{FF2B5EF4-FFF2-40B4-BE49-F238E27FC236}">
                <a16:creationId xmlns:a16="http://schemas.microsoft.com/office/drawing/2014/main" id="{288358D8-A045-4634-964F-151305FDBF8F}"/>
              </a:ext>
            </a:extLst>
          </p:cNvPr>
          <p:cNvSpPr txBox="1"/>
          <p:nvPr/>
        </p:nvSpPr>
        <p:spPr>
          <a:xfrm rot="16200000">
            <a:off x="-2011797" y="2246614"/>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
        <p:nvSpPr>
          <p:cNvPr id="10" name="Text Placeholder 1">
            <a:extLst>
              <a:ext uri="{FF2B5EF4-FFF2-40B4-BE49-F238E27FC236}">
                <a16:creationId xmlns:a16="http://schemas.microsoft.com/office/drawing/2014/main" id="{8F2E0C52-52E9-0EB0-B0CA-833E9A6D1D30}"/>
              </a:ext>
            </a:extLst>
          </p:cNvPr>
          <p:cNvSpPr txBox="1">
            <a:spLocks/>
          </p:cNvSpPr>
          <p:nvPr/>
        </p:nvSpPr>
        <p:spPr>
          <a:xfrm>
            <a:off x="1545771" y="345878"/>
            <a:ext cx="5147674" cy="5796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a:t>Free Legal Advice Society (FLAC)</a:t>
            </a:r>
            <a:endParaRPr lang="en-US" sz="2800" dirty="0"/>
          </a:p>
        </p:txBody>
      </p:sp>
    </p:spTree>
    <p:extLst>
      <p:ext uri="{BB962C8B-B14F-4D97-AF65-F5344CB8AC3E}">
        <p14:creationId xmlns:p14="http://schemas.microsoft.com/office/powerpoint/2010/main" val="1806842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828675"/>
          </a:xfrm>
        </p:spPr>
        <p:txBody>
          <a:bodyPr>
            <a:normAutofit fontScale="92500" lnSpcReduction="10000"/>
          </a:bodyPr>
          <a:lstStyle/>
          <a:p>
            <a:pPr algn="ctr"/>
            <a:r>
              <a:rPr lang="en-US" sz="3000" b="1" dirty="0"/>
              <a:t>Das Starter </a:t>
            </a:r>
            <a:r>
              <a:rPr lang="en-US" sz="3000" b="1" dirty="0" err="1"/>
              <a:t>Programm</a:t>
            </a:r>
            <a:r>
              <a:rPr lang="en-US" sz="3000" b="1" dirty="0"/>
              <a:t> der Universität Tartu</a:t>
            </a:r>
            <a:endParaRPr lang="en-IE" b="1"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4981153" cy="6370975"/>
          </a:xfrm>
          <a:prstGeom prst="rect">
            <a:avLst/>
          </a:prstGeom>
          <a:noFill/>
        </p:spPr>
        <p:txBody>
          <a:bodyPr wrap="square" rtlCol="0">
            <a:spAutoFit/>
          </a:bodyPr>
          <a:lstStyle/>
          <a:p>
            <a:endParaRPr lang="en-IE" sz="2400" dirty="0">
              <a:solidFill>
                <a:schemeClr val="bg1"/>
              </a:solidFill>
            </a:endParaRPr>
          </a:p>
          <a:p>
            <a:r>
              <a:rPr lang="en-US" sz="2400" dirty="0">
                <a:solidFill>
                  <a:schemeClr val="bg1"/>
                </a:solidFill>
              </a:rPr>
              <a:t>Das Starter </a:t>
            </a:r>
            <a:r>
              <a:rPr lang="en-US" sz="2400" dirty="0" err="1">
                <a:solidFill>
                  <a:schemeClr val="bg1"/>
                </a:solidFill>
              </a:rPr>
              <a:t>Programm</a:t>
            </a:r>
            <a:r>
              <a:rPr lang="en-US" sz="2400" dirty="0">
                <a:solidFill>
                  <a:schemeClr val="bg1"/>
                </a:solidFill>
              </a:rPr>
              <a:t> der Universität Tartu </a:t>
            </a:r>
            <a:r>
              <a:rPr lang="en-US" sz="2400" dirty="0" err="1">
                <a:solidFill>
                  <a:schemeClr val="bg1"/>
                </a:solidFill>
              </a:rPr>
              <a:t>repräsentiert</a:t>
            </a:r>
            <a:r>
              <a:rPr lang="en-US" sz="2400" dirty="0">
                <a:solidFill>
                  <a:schemeClr val="bg1"/>
                </a:solidFill>
              </a:rPr>
              <a:t> </a:t>
            </a:r>
            <a:r>
              <a:rPr lang="en-US" sz="2400" dirty="0" err="1">
                <a:solidFill>
                  <a:schemeClr val="bg1"/>
                </a:solidFill>
              </a:rPr>
              <a:t>eine</a:t>
            </a:r>
            <a:r>
              <a:rPr lang="en-US" sz="2400" dirty="0">
                <a:solidFill>
                  <a:schemeClr val="bg1"/>
                </a:solidFill>
              </a:rPr>
              <a:t> extra-</a:t>
            </a:r>
            <a:r>
              <a:rPr lang="en-US" sz="2400" dirty="0" err="1">
                <a:solidFill>
                  <a:schemeClr val="bg1"/>
                </a:solidFill>
              </a:rPr>
              <a:t>curriculare</a:t>
            </a:r>
            <a:r>
              <a:rPr lang="en-US" sz="2400" dirty="0">
                <a:solidFill>
                  <a:schemeClr val="bg1"/>
                </a:solidFill>
              </a:rPr>
              <a:t> </a:t>
            </a:r>
            <a:r>
              <a:rPr lang="en-US" sz="2400" dirty="0" err="1">
                <a:solidFill>
                  <a:schemeClr val="bg1"/>
                </a:solidFill>
              </a:rPr>
              <a:t>Aktivität</a:t>
            </a:r>
            <a:r>
              <a:rPr lang="en-US" sz="2400" dirty="0">
                <a:solidFill>
                  <a:schemeClr val="bg1"/>
                </a:solidFill>
              </a:rPr>
              <a:t>, </a:t>
            </a:r>
            <a:r>
              <a:rPr lang="en-US" sz="2400" dirty="0" err="1">
                <a:solidFill>
                  <a:schemeClr val="bg1"/>
                </a:solidFill>
              </a:rPr>
              <a:t>bei</a:t>
            </a:r>
            <a:r>
              <a:rPr lang="en-US" sz="2400" dirty="0">
                <a:solidFill>
                  <a:schemeClr val="bg1"/>
                </a:solidFill>
              </a:rPr>
              <a:t> der </a:t>
            </a:r>
            <a:r>
              <a:rPr lang="en-US" sz="2400" dirty="0" err="1">
                <a:solidFill>
                  <a:schemeClr val="bg1"/>
                </a:solidFill>
              </a:rPr>
              <a:t>Studierende</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unternehmerische</a:t>
            </a:r>
            <a:r>
              <a:rPr lang="en-US" sz="2400" dirty="0">
                <a:solidFill>
                  <a:schemeClr val="bg1"/>
                </a:solidFill>
              </a:rPr>
              <a:t> </a:t>
            </a:r>
            <a:r>
              <a:rPr lang="en-US" sz="2400" dirty="0" err="1">
                <a:solidFill>
                  <a:schemeClr val="bg1"/>
                </a:solidFill>
              </a:rPr>
              <a:t>Einstellung</a:t>
            </a:r>
            <a:r>
              <a:rPr lang="en-US" sz="2400" dirty="0">
                <a:solidFill>
                  <a:schemeClr val="bg1"/>
                </a:solidFill>
              </a:rPr>
              <a:t> </a:t>
            </a:r>
            <a:r>
              <a:rPr lang="en-US" sz="2400" dirty="0" err="1">
                <a:solidFill>
                  <a:schemeClr val="bg1"/>
                </a:solidFill>
              </a:rPr>
              <a:t>entwickeln</a:t>
            </a:r>
            <a:r>
              <a:rPr lang="en-US" sz="2400" dirty="0">
                <a:solidFill>
                  <a:schemeClr val="bg1"/>
                </a:solidFill>
              </a:rPr>
              <a:t> und </a:t>
            </a:r>
            <a:r>
              <a:rPr lang="en-US" sz="2400" dirty="0" err="1">
                <a:solidFill>
                  <a:schemeClr val="bg1"/>
                </a:solidFill>
              </a:rPr>
              <a:t>Unternehmergeist</a:t>
            </a:r>
            <a:r>
              <a:rPr lang="en-US" sz="2400" dirty="0">
                <a:solidFill>
                  <a:schemeClr val="bg1"/>
                </a:solidFill>
              </a:rPr>
              <a:t> </a:t>
            </a:r>
            <a:r>
              <a:rPr lang="en-US" sz="2400" dirty="0" err="1">
                <a:solidFill>
                  <a:schemeClr val="bg1"/>
                </a:solidFill>
              </a:rPr>
              <a:t>entfacht</a:t>
            </a:r>
            <a:r>
              <a:rPr lang="en-US" sz="2400" dirty="0">
                <a:solidFill>
                  <a:schemeClr val="bg1"/>
                </a:solidFill>
              </a:rPr>
              <a:t> </a:t>
            </a:r>
            <a:r>
              <a:rPr lang="en-US" sz="2400" dirty="0" err="1">
                <a:solidFill>
                  <a:schemeClr val="bg1"/>
                </a:solidFill>
              </a:rPr>
              <a:t>wird</a:t>
            </a:r>
            <a:r>
              <a:rPr lang="en-US" sz="2400" dirty="0">
                <a:solidFill>
                  <a:schemeClr val="bg1"/>
                </a:solidFill>
              </a:rPr>
              <a:t>. Es </a:t>
            </a:r>
            <a:r>
              <a:rPr lang="en-US" sz="2400" dirty="0" err="1">
                <a:solidFill>
                  <a:schemeClr val="bg1"/>
                </a:solidFill>
              </a:rPr>
              <a:t>besteht</a:t>
            </a:r>
            <a:r>
              <a:rPr lang="en-US" sz="2400" dirty="0">
                <a:solidFill>
                  <a:schemeClr val="bg1"/>
                </a:solidFill>
              </a:rPr>
              <a:t> </a:t>
            </a:r>
            <a:r>
              <a:rPr lang="en-US" sz="2400" dirty="0" err="1">
                <a:solidFill>
                  <a:schemeClr val="bg1"/>
                </a:solidFill>
              </a:rPr>
              <a:t>aus</a:t>
            </a:r>
            <a:r>
              <a:rPr lang="en-US" sz="2400" dirty="0">
                <a:solidFill>
                  <a:schemeClr val="bg1"/>
                </a:solidFill>
              </a:rPr>
              <a:t> </a:t>
            </a:r>
            <a:r>
              <a:rPr lang="en-US" sz="2400" dirty="0" err="1">
                <a:solidFill>
                  <a:schemeClr val="bg1"/>
                </a:solidFill>
              </a:rPr>
              <a:t>einem</a:t>
            </a:r>
            <a:r>
              <a:rPr lang="en-US" sz="2400" dirty="0">
                <a:solidFill>
                  <a:schemeClr val="bg1"/>
                </a:solidFill>
              </a:rPr>
              <a:t> </a:t>
            </a:r>
            <a:r>
              <a:rPr lang="en-US" sz="2400" dirty="0" err="1">
                <a:solidFill>
                  <a:schemeClr val="bg1"/>
                </a:solidFill>
              </a:rPr>
              <a:t>dreimonatigen</a:t>
            </a:r>
            <a:r>
              <a:rPr lang="en-US" sz="2400" dirty="0">
                <a:solidFill>
                  <a:schemeClr val="bg1"/>
                </a:solidFill>
              </a:rPr>
              <a:t> </a:t>
            </a:r>
            <a:r>
              <a:rPr lang="en-US" sz="2400" dirty="0" err="1">
                <a:solidFill>
                  <a:schemeClr val="bg1"/>
                </a:solidFill>
              </a:rPr>
              <a:t>Programm</a:t>
            </a:r>
            <a:r>
              <a:rPr lang="en-US" sz="2400" dirty="0">
                <a:solidFill>
                  <a:schemeClr val="bg1"/>
                </a:solidFill>
              </a:rPr>
              <a:t>, das </a:t>
            </a:r>
            <a:r>
              <a:rPr lang="en-US" sz="2400" dirty="0" err="1">
                <a:solidFill>
                  <a:schemeClr val="bg1"/>
                </a:solidFill>
              </a:rPr>
              <a:t>eine</a:t>
            </a:r>
            <a:r>
              <a:rPr lang="en-US" sz="2400" dirty="0">
                <a:solidFill>
                  <a:schemeClr val="bg1"/>
                </a:solidFill>
              </a:rPr>
              <a:t> </a:t>
            </a:r>
            <a:r>
              <a:rPr lang="en-US" sz="2400" dirty="0" err="1">
                <a:solidFill>
                  <a:schemeClr val="bg1"/>
                </a:solidFill>
              </a:rPr>
              <a:t>Auftaktveranstaltung</a:t>
            </a:r>
            <a:r>
              <a:rPr lang="en-US" sz="2400" dirty="0">
                <a:solidFill>
                  <a:schemeClr val="bg1"/>
                </a:solidFill>
              </a:rPr>
              <a:t>, </a:t>
            </a:r>
            <a:r>
              <a:rPr lang="en-US" sz="2400" dirty="0" err="1">
                <a:solidFill>
                  <a:schemeClr val="bg1"/>
                </a:solidFill>
              </a:rPr>
              <a:t>mehrere</a:t>
            </a:r>
            <a:r>
              <a:rPr lang="en-US" sz="2400" dirty="0">
                <a:solidFill>
                  <a:schemeClr val="bg1"/>
                </a:solidFill>
              </a:rPr>
              <a:t> </a:t>
            </a:r>
            <a:r>
              <a:rPr lang="en-US" sz="2400" dirty="0" err="1">
                <a:solidFill>
                  <a:schemeClr val="bg1"/>
                </a:solidFill>
              </a:rPr>
              <a:t>Schulungen</a:t>
            </a:r>
            <a:r>
              <a:rPr lang="en-US" sz="2400" dirty="0">
                <a:solidFill>
                  <a:schemeClr val="bg1"/>
                </a:solidFill>
              </a:rPr>
              <a:t> und Workshops, </a:t>
            </a:r>
            <a:r>
              <a:rPr lang="en-US" sz="2400" dirty="0" err="1">
                <a:solidFill>
                  <a:schemeClr val="bg1"/>
                </a:solidFill>
              </a:rPr>
              <a:t>eine</a:t>
            </a:r>
            <a:r>
              <a:rPr lang="en-US" sz="2400" dirty="0">
                <a:solidFill>
                  <a:schemeClr val="bg1"/>
                </a:solidFill>
              </a:rPr>
              <a:t> </a:t>
            </a:r>
            <a:r>
              <a:rPr lang="en-US" sz="2400" dirty="0" err="1">
                <a:solidFill>
                  <a:schemeClr val="bg1"/>
                </a:solidFill>
              </a:rPr>
              <a:t>Veranstaltung</a:t>
            </a:r>
            <a:r>
              <a:rPr lang="en-US" sz="2400" dirty="0">
                <a:solidFill>
                  <a:schemeClr val="bg1"/>
                </a:solidFill>
              </a:rPr>
              <a:t> </a:t>
            </a:r>
            <a:r>
              <a:rPr lang="en-US" sz="2400" dirty="0" err="1">
                <a:solidFill>
                  <a:schemeClr val="bg1"/>
                </a:solidFill>
              </a:rPr>
              <a:t>zum</a:t>
            </a:r>
            <a:r>
              <a:rPr lang="en-US" sz="2400" dirty="0">
                <a:solidFill>
                  <a:schemeClr val="bg1"/>
                </a:solidFill>
              </a:rPr>
              <a:t> Networking, </a:t>
            </a:r>
            <a:r>
              <a:rPr lang="en-US" sz="2400" dirty="0" err="1">
                <a:solidFill>
                  <a:schemeClr val="bg1"/>
                </a:solidFill>
              </a:rPr>
              <a:t>Mentoringsitzungen</a:t>
            </a:r>
            <a:r>
              <a:rPr lang="en-US" sz="2400" dirty="0">
                <a:solidFill>
                  <a:schemeClr val="bg1"/>
                </a:solidFill>
              </a:rPr>
              <a:t> und </a:t>
            </a:r>
            <a:r>
              <a:rPr lang="en-US" sz="2400" dirty="0" err="1">
                <a:solidFill>
                  <a:schemeClr val="bg1"/>
                </a:solidFill>
              </a:rPr>
              <a:t>eine</a:t>
            </a:r>
            <a:r>
              <a:rPr lang="en-US" sz="2400" dirty="0">
                <a:solidFill>
                  <a:schemeClr val="bg1"/>
                </a:solidFill>
              </a:rPr>
              <a:t> </a:t>
            </a:r>
            <a:r>
              <a:rPr lang="en-US" sz="2400" dirty="0" err="1">
                <a:solidFill>
                  <a:schemeClr val="bg1"/>
                </a:solidFill>
              </a:rPr>
              <a:t>abschließende</a:t>
            </a:r>
            <a:r>
              <a:rPr lang="en-US" sz="2400" dirty="0">
                <a:solidFill>
                  <a:schemeClr val="bg1"/>
                </a:solidFill>
              </a:rPr>
              <a:t> </a:t>
            </a:r>
            <a:r>
              <a:rPr lang="en-US" sz="2400" dirty="0" err="1">
                <a:solidFill>
                  <a:schemeClr val="bg1"/>
                </a:solidFill>
              </a:rPr>
              <a:t>Präsentation</a:t>
            </a:r>
            <a:r>
              <a:rPr lang="en-US" sz="2400" dirty="0">
                <a:solidFill>
                  <a:schemeClr val="bg1"/>
                </a:solidFill>
              </a:rPr>
              <a:t> </a:t>
            </a:r>
            <a:r>
              <a:rPr lang="en-US" sz="2400" dirty="0" err="1">
                <a:solidFill>
                  <a:schemeClr val="bg1"/>
                </a:solidFill>
              </a:rPr>
              <a:t>beinhaltet</a:t>
            </a:r>
            <a:r>
              <a:rPr lang="en-US" sz="2400" dirty="0">
                <a:solidFill>
                  <a:schemeClr val="bg1"/>
                </a:solidFill>
              </a:rPr>
              <a:t>.</a:t>
            </a:r>
          </a:p>
          <a:p>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BD463E3-7518-43E2-88D8-DFE1FB2979B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5EC2FE96-3073-41D7-90C6-B67381E921D5}"/>
              </a:ext>
            </a:extLst>
          </p:cNvPr>
          <p:cNvSpPr txBox="1"/>
          <p:nvPr/>
        </p:nvSpPr>
        <p:spPr>
          <a:xfrm>
            <a:off x="6865643" y="6550825"/>
            <a:ext cx="4887093" cy="369332"/>
          </a:xfrm>
          <a:prstGeom prst="rect">
            <a:avLst/>
          </a:prstGeom>
          <a:noFill/>
        </p:spPr>
        <p:txBody>
          <a:bodyPr wrap="square" rtlCol="0">
            <a:spAutoFit/>
          </a:bodyPr>
          <a:lstStyle/>
          <a:p>
            <a:r>
              <a:rPr lang="de-DE" dirty="0">
                <a:solidFill>
                  <a:srgbClr val="23385C"/>
                </a:solidFill>
                <a:hlinkClick r:id="rId4">
                  <a:extLst>
                    <a:ext uri="{A12FA001-AC4F-418D-AE19-62706E023703}">
                      <ahyp:hlinkClr xmlns:ahyp="http://schemas.microsoft.com/office/drawing/2018/hyperlinkcolor" val="tx"/>
                    </a:ext>
                  </a:extLst>
                </a:hlinkClick>
              </a:rPr>
              <a:t>Zum Starter Programm der Universität Tartu</a:t>
            </a:r>
            <a:endParaRPr lang="en-IE" dirty="0">
              <a:solidFill>
                <a:srgbClr val="23385C"/>
              </a:solidFill>
            </a:endParaRPr>
          </a:p>
        </p:txBody>
      </p:sp>
      <p:sp>
        <p:nvSpPr>
          <p:cNvPr id="8" name="TextBox 7">
            <a:extLst>
              <a:ext uri="{FF2B5EF4-FFF2-40B4-BE49-F238E27FC236}">
                <a16:creationId xmlns:a16="http://schemas.microsoft.com/office/drawing/2014/main" id="{FC0A91B6-6B18-4C8F-B289-996E10285C27}"/>
              </a:ext>
            </a:extLst>
          </p:cNvPr>
          <p:cNvSpPr txBox="1"/>
          <p:nvPr/>
        </p:nvSpPr>
        <p:spPr>
          <a:xfrm rot="16200000">
            <a:off x="-2011797" y="2246614"/>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404139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5306291" cy="6617196"/>
          </a:xfrm>
          <a:prstGeom prst="rect">
            <a:avLst/>
          </a:prstGeom>
          <a:noFill/>
        </p:spPr>
        <p:txBody>
          <a:bodyPr wrap="square" rtlCol="0">
            <a:spAutoFit/>
          </a:bodyPr>
          <a:lstStyle/>
          <a:p>
            <a:r>
              <a:rPr lang="en-IE" sz="2200" dirty="0">
                <a:solidFill>
                  <a:schemeClr val="bg1"/>
                </a:solidFill>
              </a:rPr>
              <a:t>Das </a:t>
            </a:r>
            <a:r>
              <a:rPr lang="en-IE" sz="2200" dirty="0" err="1">
                <a:solidFill>
                  <a:schemeClr val="bg1"/>
                </a:solidFill>
              </a:rPr>
              <a:t>Programm</a:t>
            </a:r>
            <a:r>
              <a:rPr lang="en-IE" sz="2200" dirty="0">
                <a:solidFill>
                  <a:schemeClr val="bg1"/>
                </a:solidFill>
              </a:rPr>
              <a:t> </a:t>
            </a:r>
            <a:r>
              <a:rPr lang="en-IE" sz="2200" dirty="0" err="1">
                <a:solidFill>
                  <a:schemeClr val="bg1"/>
                </a:solidFill>
              </a:rPr>
              <a:t>richtet</a:t>
            </a:r>
            <a:r>
              <a:rPr lang="en-IE" sz="2200" dirty="0">
                <a:solidFill>
                  <a:schemeClr val="bg1"/>
                </a:solidFill>
              </a:rPr>
              <a:t> </a:t>
            </a:r>
            <a:r>
              <a:rPr lang="en-IE" sz="2200" dirty="0" err="1">
                <a:solidFill>
                  <a:schemeClr val="bg1"/>
                </a:solidFill>
              </a:rPr>
              <a:t>sich</a:t>
            </a:r>
            <a:r>
              <a:rPr lang="en-IE" sz="2200" dirty="0">
                <a:solidFill>
                  <a:schemeClr val="bg1"/>
                </a:solidFill>
              </a:rPr>
              <a:t> an </a:t>
            </a:r>
            <a:r>
              <a:rPr lang="en-IE" sz="2200" dirty="0" err="1">
                <a:solidFill>
                  <a:schemeClr val="bg1"/>
                </a:solidFill>
              </a:rPr>
              <a:t>Studierende</a:t>
            </a:r>
            <a:r>
              <a:rPr lang="en-IE" sz="2200" dirty="0">
                <a:solidFill>
                  <a:schemeClr val="bg1"/>
                </a:solidFill>
              </a:rPr>
              <a:t> </a:t>
            </a:r>
            <a:r>
              <a:rPr lang="en-IE" sz="2200" dirty="0" err="1">
                <a:solidFill>
                  <a:schemeClr val="bg1"/>
                </a:solidFill>
              </a:rPr>
              <a:t>aus</a:t>
            </a:r>
            <a:r>
              <a:rPr lang="en-IE" sz="2200" dirty="0">
                <a:solidFill>
                  <a:schemeClr val="bg1"/>
                </a:solidFill>
              </a:rPr>
              <a:t> </a:t>
            </a:r>
            <a:r>
              <a:rPr lang="en-IE" sz="2200" dirty="0" err="1">
                <a:solidFill>
                  <a:schemeClr val="bg1"/>
                </a:solidFill>
              </a:rPr>
              <a:t>verschiedensten</a:t>
            </a:r>
            <a:r>
              <a:rPr lang="en-IE" sz="2200" dirty="0">
                <a:solidFill>
                  <a:schemeClr val="bg1"/>
                </a:solidFill>
              </a:rPr>
              <a:t> </a:t>
            </a:r>
            <a:r>
              <a:rPr lang="en-IE" sz="2200" dirty="0" err="1">
                <a:solidFill>
                  <a:schemeClr val="bg1"/>
                </a:solidFill>
              </a:rPr>
              <a:t>Fächern</a:t>
            </a:r>
            <a:r>
              <a:rPr lang="en-IE" sz="2200" dirty="0">
                <a:solidFill>
                  <a:schemeClr val="bg1"/>
                </a:solidFill>
              </a:rPr>
              <a:t>, die den </a:t>
            </a:r>
            <a:r>
              <a:rPr lang="en-IE" sz="2200" dirty="0" err="1">
                <a:solidFill>
                  <a:schemeClr val="bg1"/>
                </a:solidFill>
              </a:rPr>
              <a:t>Prozess</a:t>
            </a:r>
            <a:r>
              <a:rPr lang="en-IE" sz="2200" dirty="0">
                <a:solidFill>
                  <a:schemeClr val="bg1"/>
                </a:solidFill>
              </a:rPr>
              <a:t> der </a:t>
            </a:r>
            <a:r>
              <a:rPr lang="en-IE" sz="2200" dirty="0" err="1">
                <a:solidFill>
                  <a:schemeClr val="bg1"/>
                </a:solidFill>
              </a:rPr>
              <a:t>Entwicklung</a:t>
            </a:r>
            <a:r>
              <a:rPr lang="en-IE" sz="2200" dirty="0">
                <a:solidFill>
                  <a:schemeClr val="bg1"/>
                </a:solidFill>
              </a:rPr>
              <a:t> </a:t>
            </a:r>
            <a:r>
              <a:rPr lang="en-IE" sz="2200" dirty="0" err="1">
                <a:solidFill>
                  <a:schemeClr val="bg1"/>
                </a:solidFill>
              </a:rPr>
              <a:t>einer</a:t>
            </a:r>
            <a:r>
              <a:rPr lang="en-IE" sz="2200" dirty="0">
                <a:solidFill>
                  <a:schemeClr val="bg1"/>
                </a:solidFill>
              </a:rPr>
              <a:t> Idee bis </a:t>
            </a:r>
            <a:r>
              <a:rPr lang="en-IE" sz="2200" dirty="0" err="1">
                <a:solidFill>
                  <a:schemeClr val="bg1"/>
                </a:solidFill>
              </a:rPr>
              <a:t>hin</a:t>
            </a:r>
            <a:r>
              <a:rPr lang="en-IE" sz="2200" dirty="0">
                <a:solidFill>
                  <a:schemeClr val="bg1"/>
                </a:solidFill>
              </a:rPr>
              <a:t> </a:t>
            </a:r>
            <a:r>
              <a:rPr lang="en-IE" sz="2200" dirty="0" err="1">
                <a:solidFill>
                  <a:schemeClr val="bg1"/>
                </a:solidFill>
              </a:rPr>
              <a:t>zur</a:t>
            </a:r>
            <a:r>
              <a:rPr lang="en-IE" sz="2200" dirty="0">
                <a:solidFill>
                  <a:schemeClr val="bg1"/>
                </a:solidFill>
              </a:rPr>
              <a:t> </a:t>
            </a:r>
            <a:r>
              <a:rPr lang="en-IE" sz="2200" dirty="0" err="1">
                <a:solidFill>
                  <a:schemeClr val="bg1"/>
                </a:solidFill>
              </a:rPr>
              <a:t>Einführung</a:t>
            </a:r>
            <a:r>
              <a:rPr lang="en-IE" sz="2200" dirty="0">
                <a:solidFill>
                  <a:schemeClr val="bg1"/>
                </a:solidFill>
              </a:rPr>
              <a:t> </a:t>
            </a:r>
            <a:r>
              <a:rPr lang="en-IE" sz="2200" dirty="0" err="1">
                <a:solidFill>
                  <a:schemeClr val="bg1"/>
                </a:solidFill>
              </a:rPr>
              <a:t>eines</a:t>
            </a:r>
            <a:r>
              <a:rPr lang="en-IE" sz="2200" dirty="0">
                <a:solidFill>
                  <a:schemeClr val="bg1"/>
                </a:solidFill>
              </a:rPr>
              <a:t> </a:t>
            </a:r>
            <a:r>
              <a:rPr lang="en-IE" sz="2200" dirty="0" err="1">
                <a:solidFill>
                  <a:schemeClr val="bg1"/>
                </a:solidFill>
              </a:rPr>
              <a:t>Produkts</a:t>
            </a:r>
            <a:r>
              <a:rPr lang="en-IE" sz="2200" dirty="0">
                <a:solidFill>
                  <a:schemeClr val="bg1"/>
                </a:solidFill>
              </a:rPr>
              <a:t> </a:t>
            </a:r>
            <a:r>
              <a:rPr lang="en-IE" sz="2200" dirty="0" err="1">
                <a:solidFill>
                  <a:schemeClr val="bg1"/>
                </a:solidFill>
              </a:rPr>
              <a:t>oder</a:t>
            </a:r>
            <a:r>
              <a:rPr lang="en-IE" sz="2200" dirty="0">
                <a:solidFill>
                  <a:schemeClr val="bg1"/>
                </a:solidFill>
              </a:rPr>
              <a:t> </a:t>
            </a:r>
            <a:r>
              <a:rPr lang="en-IE" sz="2200" dirty="0" err="1">
                <a:solidFill>
                  <a:schemeClr val="bg1"/>
                </a:solidFill>
              </a:rPr>
              <a:t>einer</a:t>
            </a:r>
            <a:r>
              <a:rPr lang="en-IE" sz="2200" dirty="0">
                <a:solidFill>
                  <a:schemeClr val="bg1"/>
                </a:solidFill>
              </a:rPr>
              <a:t> </a:t>
            </a:r>
            <a:r>
              <a:rPr lang="en-IE" sz="2200" dirty="0" err="1">
                <a:solidFill>
                  <a:schemeClr val="bg1"/>
                </a:solidFill>
              </a:rPr>
              <a:t>Dienstleistung</a:t>
            </a:r>
            <a:r>
              <a:rPr lang="en-IE" sz="2200" dirty="0">
                <a:solidFill>
                  <a:schemeClr val="bg1"/>
                </a:solidFill>
              </a:rPr>
              <a:t> </a:t>
            </a:r>
            <a:r>
              <a:rPr lang="en-IE" sz="2200" dirty="0" err="1">
                <a:solidFill>
                  <a:schemeClr val="bg1"/>
                </a:solidFill>
              </a:rPr>
              <a:t>kennenlernen</a:t>
            </a:r>
            <a:r>
              <a:rPr lang="en-IE" sz="2200" dirty="0">
                <a:solidFill>
                  <a:schemeClr val="bg1"/>
                </a:solidFill>
              </a:rPr>
              <a:t> </a:t>
            </a:r>
            <a:r>
              <a:rPr lang="en-IE" sz="2200" dirty="0" err="1">
                <a:solidFill>
                  <a:schemeClr val="bg1"/>
                </a:solidFill>
              </a:rPr>
              <a:t>möchten</a:t>
            </a:r>
            <a:r>
              <a:rPr lang="en-IE" sz="2200" dirty="0">
                <a:solidFill>
                  <a:schemeClr val="bg1"/>
                </a:solidFill>
              </a:rPr>
              <a:t>. </a:t>
            </a:r>
            <a:r>
              <a:rPr lang="en-IE" sz="2200" dirty="0" err="1">
                <a:solidFill>
                  <a:schemeClr val="bg1"/>
                </a:solidFill>
              </a:rPr>
              <a:t>Während</a:t>
            </a:r>
            <a:r>
              <a:rPr lang="en-IE" sz="2200" dirty="0">
                <a:solidFill>
                  <a:schemeClr val="bg1"/>
                </a:solidFill>
              </a:rPr>
              <a:t> dieses </a:t>
            </a:r>
            <a:r>
              <a:rPr lang="en-IE" sz="2200" dirty="0" err="1">
                <a:solidFill>
                  <a:schemeClr val="bg1"/>
                </a:solidFill>
              </a:rPr>
              <a:t>Prozesses</a:t>
            </a:r>
            <a:r>
              <a:rPr lang="en-IE" sz="2200" dirty="0">
                <a:solidFill>
                  <a:schemeClr val="bg1"/>
                </a:solidFill>
              </a:rPr>
              <a:t> </a:t>
            </a:r>
            <a:r>
              <a:rPr lang="en-IE" sz="2200" dirty="0" err="1">
                <a:solidFill>
                  <a:schemeClr val="bg1"/>
                </a:solidFill>
              </a:rPr>
              <a:t>erkunden</a:t>
            </a:r>
            <a:r>
              <a:rPr lang="en-IE" sz="2200" dirty="0">
                <a:solidFill>
                  <a:schemeClr val="bg1"/>
                </a:solidFill>
              </a:rPr>
              <a:t> die </a:t>
            </a:r>
            <a:r>
              <a:rPr lang="en-IE" sz="2200" dirty="0" err="1">
                <a:solidFill>
                  <a:schemeClr val="bg1"/>
                </a:solidFill>
              </a:rPr>
              <a:t>Studierenden</a:t>
            </a:r>
            <a:r>
              <a:rPr lang="en-IE" sz="2200" dirty="0">
                <a:solidFill>
                  <a:schemeClr val="bg1"/>
                </a:solidFill>
              </a:rPr>
              <a:t> die </a:t>
            </a:r>
            <a:r>
              <a:rPr lang="en-IE" sz="2200" dirty="0" err="1">
                <a:solidFill>
                  <a:schemeClr val="bg1"/>
                </a:solidFill>
              </a:rPr>
              <a:t>Bedürfnis</a:t>
            </a:r>
            <a:r>
              <a:rPr lang="en-IE" sz="2200" dirty="0">
                <a:solidFill>
                  <a:schemeClr val="bg1"/>
                </a:solidFill>
              </a:rPr>
              <a:t>- und </a:t>
            </a:r>
            <a:r>
              <a:rPr lang="en-IE" sz="2200" dirty="0" err="1">
                <a:solidFill>
                  <a:schemeClr val="bg1"/>
                </a:solidFill>
              </a:rPr>
              <a:t>Problemlagen</a:t>
            </a:r>
            <a:r>
              <a:rPr lang="en-IE" sz="2200" dirty="0">
                <a:solidFill>
                  <a:schemeClr val="bg1"/>
                </a:solidFill>
              </a:rPr>
              <a:t> in der Praxis und </a:t>
            </a:r>
            <a:r>
              <a:rPr lang="en-IE" sz="2200" dirty="0" err="1">
                <a:solidFill>
                  <a:schemeClr val="bg1"/>
                </a:solidFill>
              </a:rPr>
              <a:t>versuchen</a:t>
            </a:r>
            <a:r>
              <a:rPr lang="en-IE" sz="2200" dirty="0">
                <a:solidFill>
                  <a:schemeClr val="bg1"/>
                </a:solidFill>
              </a:rPr>
              <a:t>, </a:t>
            </a:r>
            <a:r>
              <a:rPr lang="en-IE" sz="2200" dirty="0" err="1">
                <a:solidFill>
                  <a:schemeClr val="bg1"/>
                </a:solidFill>
              </a:rPr>
              <a:t>dafür</a:t>
            </a:r>
            <a:r>
              <a:rPr lang="en-IE" sz="2200" dirty="0">
                <a:solidFill>
                  <a:schemeClr val="bg1"/>
                </a:solidFill>
              </a:rPr>
              <a:t> </a:t>
            </a:r>
            <a:r>
              <a:rPr lang="en-IE" sz="2200" dirty="0" err="1">
                <a:solidFill>
                  <a:schemeClr val="bg1"/>
                </a:solidFill>
              </a:rPr>
              <a:t>Lösungen</a:t>
            </a:r>
            <a:r>
              <a:rPr lang="en-IE" sz="2200" dirty="0">
                <a:solidFill>
                  <a:schemeClr val="bg1"/>
                </a:solidFill>
              </a:rPr>
              <a:t> </a:t>
            </a:r>
            <a:r>
              <a:rPr lang="en-IE" sz="2200" dirty="0" err="1">
                <a:solidFill>
                  <a:schemeClr val="bg1"/>
                </a:solidFill>
              </a:rPr>
              <a:t>zu</a:t>
            </a:r>
            <a:r>
              <a:rPr lang="en-IE" sz="2200" dirty="0">
                <a:solidFill>
                  <a:schemeClr val="bg1"/>
                </a:solidFill>
              </a:rPr>
              <a:t> </a:t>
            </a:r>
            <a:r>
              <a:rPr lang="en-IE" sz="2200" dirty="0" err="1">
                <a:solidFill>
                  <a:schemeClr val="bg1"/>
                </a:solidFill>
              </a:rPr>
              <a:t>entwickeln</a:t>
            </a:r>
            <a:r>
              <a:rPr lang="en-IE" sz="2200" dirty="0">
                <a:solidFill>
                  <a:schemeClr val="bg1"/>
                </a:solidFill>
              </a:rPr>
              <a:t>. Eine </a:t>
            </a:r>
            <a:r>
              <a:rPr lang="en-IE" sz="2200" dirty="0" err="1">
                <a:solidFill>
                  <a:schemeClr val="bg1"/>
                </a:solidFill>
              </a:rPr>
              <a:t>Projektgruppe</a:t>
            </a:r>
            <a:r>
              <a:rPr lang="en-IE" sz="2200" dirty="0">
                <a:solidFill>
                  <a:schemeClr val="bg1"/>
                </a:solidFill>
              </a:rPr>
              <a:t> </a:t>
            </a:r>
            <a:r>
              <a:rPr lang="en-IE" sz="2200" dirty="0" err="1">
                <a:solidFill>
                  <a:schemeClr val="bg1"/>
                </a:solidFill>
              </a:rPr>
              <a:t>entwickelte</a:t>
            </a:r>
            <a:r>
              <a:rPr lang="en-IE" sz="2200" dirty="0">
                <a:solidFill>
                  <a:schemeClr val="bg1"/>
                </a:solidFill>
              </a:rPr>
              <a:t> </a:t>
            </a:r>
            <a:r>
              <a:rPr lang="en-IE" sz="2200" dirty="0" err="1">
                <a:solidFill>
                  <a:schemeClr val="bg1"/>
                </a:solidFill>
              </a:rPr>
              <a:t>eine</a:t>
            </a:r>
            <a:r>
              <a:rPr lang="en-IE" sz="2200" dirty="0">
                <a:solidFill>
                  <a:schemeClr val="bg1"/>
                </a:solidFill>
              </a:rPr>
              <a:t> App </a:t>
            </a:r>
            <a:r>
              <a:rPr lang="en-IE" sz="2200" dirty="0" err="1">
                <a:solidFill>
                  <a:schemeClr val="bg1"/>
                </a:solidFill>
              </a:rPr>
              <a:t>namens</a:t>
            </a:r>
            <a:r>
              <a:rPr lang="en-IE" sz="2200" dirty="0">
                <a:solidFill>
                  <a:schemeClr val="bg1"/>
                </a:solidFill>
              </a:rPr>
              <a:t> SORTER. Die </a:t>
            </a:r>
            <a:r>
              <a:rPr lang="en-IE" sz="2200" dirty="0" err="1">
                <a:solidFill>
                  <a:schemeClr val="bg1"/>
                </a:solidFill>
              </a:rPr>
              <a:t>Projektidee</a:t>
            </a:r>
            <a:r>
              <a:rPr lang="en-IE" sz="2200" dirty="0">
                <a:solidFill>
                  <a:schemeClr val="bg1"/>
                </a:solidFill>
              </a:rPr>
              <a:t> </a:t>
            </a:r>
            <a:r>
              <a:rPr lang="en-IE" sz="2200" dirty="0" err="1">
                <a:solidFill>
                  <a:schemeClr val="bg1"/>
                </a:solidFill>
              </a:rPr>
              <a:t>bestand</a:t>
            </a:r>
            <a:r>
              <a:rPr lang="en-IE" sz="2200" dirty="0">
                <a:solidFill>
                  <a:schemeClr val="bg1"/>
                </a:solidFill>
              </a:rPr>
              <a:t> </a:t>
            </a:r>
            <a:r>
              <a:rPr lang="en-IE" sz="2200" dirty="0" err="1">
                <a:solidFill>
                  <a:schemeClr val="bg1"/>
                </a:solidFill>
              </a:rPr>
              <a:t>darin</a:t>
            </a:r>
            <a:r>
              <a:rPr lang="en-IE" sz="2200" dirty="0">
                <a:solidFill>
                  <a:schemeClr val="bg1"/>
                </a:solidFill>
              </a:rPr>
              <a:t>, </a:t>
            </a:r>
            <a:r>
              <a:rPr lang="en-IE" sz="2200" dirty="0" err="1">
                <a:solidFill>
                  <a:schemeClr val="bg1"/>
                </a:solidFill>
              </a:rPr>
              <a:t>eine</a:t>
            </a:r>
            <a:r>
              <a:rPr lang="en-IE" sz="2200" dirty="0">
                <a:solidFill>
                  <a:schemeClr val="bg1"/>
                </a:solidFill>
              </a:rPr>
              <a:t> </a:t>
            </a:r>
            <a:r>
              <a:rPr lang="en-IE" sz="2200" dirty="0" err="1">
                <a:solidFill>
                  <a:schemeClr val="bg1"/>
                </a:solidFill>
              </a:rPr>
              <a:t>einfach</a:t>
            </a:r>
            <a:r>
              <a:rPr lang="en-IE" sz="2200" dirty="0">
                <a:solidFill>
                  <a:schemeClr val="bg1"/>
                </a:solidFill>
              </a:rPr>
              <a:t> </a:t>
            </a:r>
            <a:r>
              <a:rPr lang="en-IE" sz="2200" dirty="0" err="1">
                <a:solidFill>
                  <a:schemeClr val="bg1"/>
                </a:solidFill>
              </a:rPr>
              <a:t>zu</a:t>
            </a:r>
            <a:r>
              <a:rPr lang="en-IE" sz="2200" dirty="0">
                <a:solidFill>
                  <a:schemeClr val="bg1"/>
                </a:solidFill>
              </a:rPr>
              <a:t> </a:t>
            </a:r>
            <a:r>
              <a:rPr lang="en-IE" sz="2200" dirty="0" err="1">
                <a:solidFill>
                  <a:schemeClr val="bg1"/>
                </a:solidFill>
              </a:rPr>
              <a:t>bedienende</a:t>
            </a:r>
            <a:r>
              <a:rPr lang="en-IE" sz="2200" dirty="0">
                <a:solidFill>
                  <a:schemeClr val="bg1"/>
                </a:solidFill>
              </a:rPr>
              <a:t> App, die </a:t>
            </a:r>
            <a:r>
              <a:rPr lang="en-IE" sz="2200" dirty="0" err="1">
                <a:solidFill>
                  <a:schemeClr val="bg1"/>
                </a:solidFill>
              </a:rPr>
              <a:t>umweltfreundliches</a:t>
            </a:r>
            <a:r>
              <a:rPr lang="en-IE" sz="2200" dirty="0">
                <a:solidFill>
                  <a:schemeClr val="bg1"/>
                </a:solidFill>
              </a:rPr>
              <a:t> </a:t>
            </a:r>
            <a:r>
              <a:rPr lang="en-IE" sz="2200" dirty="0" err="1">
                <a:solidFill>
                  <a:schemeClr val="bg1"/>
                </a:solidFill>
              </a:rPr>
              <a:t>Verhalten</a:t>
            </a:r>
            <a:r>
              <a:rPr lang="en-IE" sz="2200" dirty="0">
                <a:solidFill>
                  <a:schemeClr val="bg1"/>
                </a:solidFill>
              </a:rPr>
              <a:t> </a:t>
            </a:r>
            <a:r>
              <a:rPr lang="en-IE" sz="2200" dirty="0" err="1">
                <a:solidFill>
                  <a:schemeClr val="bg1"/>
                </a:solidFill>
              </a:rPr>
              <a:t>bei</a:t>
            </a:r>
            <a:r>
              <a:rPr lang="en-IE" sz="2200" dirty="0">
                <a:solidFill>
                  <a:schemeClr val="bg1"/>
                </a:solidFill>
              </a:rPr>
              <a:t> der </a:t>
            </a:r>
            <a:r>
              <a:rPr lang="en-IE" sz="2200" dirty="0" err="1">
                <a:solidFill>
                  <a:schemeClr val="bg1"/>
                </a:solidFill>
              </a:rPr>
              <a:t>Mülltrennung</a:t>
            </a:r>
            <a:r>
              <a:rPr lang="en-IE" sz="2200" dirty="0">
                <a:solidFill>
                  <a:schemeClr val="bg1"/>
                </a:solidFill>
              </a:rPr>
              <a:t> </a:t>
            </a:r>
            <a:r>
              <a:rPr lang="en-IE" sz="2200" dirty="0" err="1">
                <a:solidFill>
                  <a:schemeClr val="bg1"/>
                </a:solidFill>
              </a:rPr>
              <a:t>unterstützt</a:t>
            </a:r>
            <a:r>
              <a:rPr lang="en-IE" sz="2200" dirty="0">
                <a:solidFill>
                  <a:schemeClr val="bg1"/>
                </a:solidFill>
              </a:rPr>
              <a:t>, </a:t>
            </a:r>
            <a:r>
              <a:rPr lang="en-IE" sz="2200" dirty="0" err="1">
                <a:solidFill>
                  <a:schemeClr val="bg1"/>
                </a:solidFill>
              </a:rPr>
              <a:t>zu</a:t>
            </a:r>
            <a:r>
              <a:rPr lang="en-IE" sz="2200" dirty="0">
                <a:solidFill>
                  <a:schemeClr val="bg1"/>
                </a:solidFill>
              </a:rPr>
              <a:t> </a:t>
            </a:r>
            <a:r>
              <a:rPr lang="en-IE" sz="2200" dirty="0" err="1">
                <a:solidFill>
                  <a:schemeClr val="bg1"/>
                </a:solidFill>
              </a:rPr>
              <a:t>entwickeln</a:t>
            </a:r>
            <a:r>
              <a:rPr lang="en-IE" sz="2200" dirty="0">
                <a:solidFill>
                  <a:schemeClr val="bg1"/>
                </a:solidFill>
              </a:rPr>
              <a:t>. Die App half </a:t>
            </a:r>
            <a:r>
              <a:rPr lang="en-IE" sz="2200" dirty="0" err="1">
                <a:solidFill>
                  <a:schemeClr val="bg1"/>
                </a:solidFill>
              </a:rPr>
              <a:t>dabei</a:t>
            </a:r>
            <a:r>
              <a:rPr lang="en-IE" sz="2200" dirty="0">
                <a:solidFill>
                  <a:schemeClr val="bg1"/>
                </a:solidFill>
              </a:rPr>
              <a:t>, </a:t>
            </a:r>
            <a:r>
              <a:rPr lang="en-IE" sz="2200" dirty="0" err="1">
                <a:solidFill>
                  <a:schemeClr val="bg1"/>
                </a:solidFill>
              </a:rPr>
              <a:t>herauszufinden</a:t>
            </a:r>
            <a:r>
              <a:rPr lang="en-IE" sz="2200" dirty="0">
                <a:solidFill>
                  <a:schemeClr val="bg1"/>
                </a:solidFill>
              </a:rPr>
              <a:t>, </a:t>
            </a:r>
            <a:r>
              <a:rPr lang="en-IE" sz="2200" dirty="0" err="1">
                <a:solidFill>
                  <a:schemeClr val="bg1"/>
                </a:solidFill>
              </a:rPr>
              <a:t>wie</a:t>
            </a:r>
            <a:r>
              <a:rPr lang="en-IE" sz="2200" dirty="0">
                <a:solidFill>
                  <a:schemeClr val="bg1"/>
                </a:solidFill>
              </a:rPr>
              <a:t> der </a:t>
            </a:r>
            <a:r>
              <a:rPr lang="en-IE" sz="2200" dirty="0" err="1">
                <a:solidFill>
                  <a:schemeClr val="bg1"/>
                </a:solidFill>
              </a:rPr>
              <a:t>Abfall</a:t>
            </a:r>
            <a:r>
              <a:rPr lang="en-IE" sz="2200" dirty="0">
                <a:solidFill>
                  <a:schemeClr val="bg1"/>
                </a:solidFill>
              </a:rPr>
              <a:t> </a:t>
            </a:r>
            <a:r>
              <a:rPr lang="en-IE" sz="2200" dirty="0" err="1">
                <a:solidFill>
                  <a:schemeClr val="bg1"/>
                </a:solidFill>
              </a:rPr>
              <a:t>ordnungsgemäß</a:t>
            </a:r>
            <a:r>
              <a:rPr lang="en-IE" sz="2200" dirty="0">
                <a:solidFill>
                  <a:schemeClr val="bg1"/>
                </a:solidFill>
              </a:rPr>
              <a:t> </a:t>
            </a:r>
            <a:r>
              <a:rPr lang="en-IE" sz="2200" dirty="0" err="1">
                <a:solidFill>
                  <a:schemeClr val="bg1"/>
                </a:solidFill>
              </a:rPr>
              <a:t>sortiert</a:t>
            </a:r>
            <a:r>
              <a:rPr lang="en-IE" sz="2200" dirty="0">
                <a:solidFill>
                  <a:schemeClr val="bg1"/>
                </a:solidFill>
              </a:rPr>
              <a:t> </a:t>
            </a:r>
            <a:r>
              <a:rPr lang="en-IE" sz="2200" dirty="0" err="1">
                <a:solidFill>
                  <a:schemeClr val="bg1"/>
                </a:solidFill>
              </a:rPr>
              <a:t>werde</a:t>
            </a:r>
            <a:r>
              <a:rPr lang="en-IE" sz="2200" dirty="0">
                <a:solidFill>
                  <a:schemeClr val="bg1"/>
                </a:solidFill>
              </a:rPr>
              <a:t>.</a:t>
            </a:r>
          </a:p>
          <a:p>
            <a:r>
              <a:rPr lang="en-IE" sz="2400" dirty="0">
                <a:solidFill>
                  <a:schemeClr val="bg1"/>
                </a:solidFill>
              </a:rPr>
              <a:t> </a:t>
            </a:r>
          </a:p>
          <a:p>
            <a:endParaRPr lang="en-IE" sz="2400" dirty="0">
              <a:solidFill>
                <a:schemeClr val="bg1"/>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5F3C8C09-A5DA-45DE-A212-A11F4B5875C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2881F8A3-881D-40CB-8AD2-6E404BE3B365}"/>
              </a:ext>
            </a:extLst>
          </p:cNvPr>
          <p:cNvSpPr txBox="1"/>
          <p:nvPr/>
        </p:nvSpPr>
        <p:spPr>
          <a:xfrm rot="16200000">
            <a:off x="-2011797" y="2246614"/>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
        <p:nvSpPr>
          <p:cNvPr id="10" name="Text Placeholder 1">
            <a:extLst>
              <a:ext uri="{FF2B5EF4-FFF2-40B4-BE49-F238E27FC236}">
                <a16:creationId xmlns:a16="http://schemas.microsoft.com/office/drawing/2014/main" id="{FE1A4CC8-ACB2-562B-E23C-2694F2870026}"/>
              </a:ext>
            </a:extLst>
          </p:cNvPr>
          <p:cNvSpPr txBox="1">
            <a:spLocks/>
          </p:cNvSpPr>
          <p:nvPr/>
        </p:nvSpPr>
        <p:spPr>
          <a:xfrm>
            <a:off x="1688303" y="228600"/>
            <a:ext cx="4716425" cy="82867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a:t>Das Starter Programm der Universität Tartu</a:t>
            </a:r>
            <a:endParaRPr lang="en-IE" b="1" dirty="0"/>
          </a:p>
        </p:txBody>
      </p:sp>
    </p:spTree>
    <p:extLst>
      <p:ext uri="{BB962C8B-B14F-4D97-AF65-F5344CB8AC3E}">
        <p14:creationId xmlns:p14="http://schemas.microsoft.com/office/powerpoint/2010/main" val="362889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40325" y="1091381"/>
            <a:ext cx="8966521" cy="1656716"/>
          </a:xfrm>
        </p:spPr>
        <p:txBody>
          <a:bodyPr>
            <a:normAutofit/>
          </a:bodyPr>
          <a:lstStyle/>
          <a:p>
            <a:r>
              <a:rPr lang="en-US" sz="4400" dirty="0"/>
              <a:t>MODUL 2 </a:t>
            </a:r>
            <a:r>
              <a:rPr lang="en-US" sz="4400" dirty="0" err="1"/>
              <a:t>Übungen</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4525954"/>
          </a:xfrm>
        </p:spPr>
        <p:txBody>
          <a:bodyPr>
            <a:noAutofit/>
          </a:bodyPr>
          <a:lstStyle/>
          <a:p>
            <a:r>
              <a:rPr lang="en-US" u="sng" dirty="0">
                <a:solidFill>
                  <a:srgbClr val="23385C"/>
                </a:solidFill>
                <a:hlinkClick r:id="rId2">
                  <a:extLst>
                    <a:ext uri="{A12FA001-AC4F-418D-AE19-62706E023703}">
                      <ahyp:hlinkClr xmlns:ahyp="http://schemas.microsoft.com/office/drawing/2018/hyperlinkcolor" val="tx"/>
                    </a:ext>
                  </a:extLst>
                </a:hlinkClick>
              </a:rPr>
              <a:t>STEOP Mentoring, University of Vienna</a:t>
            </a:r>
            <a:endParaRPr lang="en-US" u="sng" dirty="0">
              <a:solidFill>
                <a:srgbClr val="23385C"/>
              </a:solidFill>
            </a:endParaRPr>
          </a:p>
          <a:p>
            <a:r>
              <a:rPr lang="en-US" u="sng" dirty="0">
                <a:solidFill>
                  <a:srgbClr val="23385C"/>
                </a:solidFill>
                <a:hlinkClick r:id="rId3">
                  <a:extLst>
                    <a:ext uri="{A12FA001-AC4F-418D-AE19-62706E023703}">
                      <ahyp:hlinkClr xmlns:ahyp="http://schemas.microsoft.com/office/drawing/2018/hyperlinkcolor" val="tx"/>
                    </a:ext>
                  </a:extLst>
                </a:hlinkClick>
              </a:rPr>
              <a:t>Intercultural Mentoring, University of Vienna</a:t>
            </a:r>
            <a:endParaRPr lang="en-US" u="sng" dirty="0">
              <a:solidFill>
                <a:srgbClr val="23385C"/>
              </a:solidFill>
            </a:endParaRPr>
          </a:p>
          <a:p>
            <a:r>
              <a:rPr lang="en-US" u="sng" dirty="0">
                <a:solidFill>
                  <a:srgbClr val="23385C"/>
                </a:solidFill>
                <a:hlinkClick r:id="rId4">
                  <a:extLst>
                    <a:ext uri="{A12FA001-AC4F-418D-AE19-62706E023703}">
                      <ahyp:hlinkClr xmlns:ahyp="http://schemas.microsoft.com/office/drawing/2018/hyperlinkcolor" val="tx"/>
                    </a:ext>
                  </a:extLst>
                </a:hlinkClick>
              </a:rPr>
              <a:t>Mentoring for first-year students, Vienna University of Economics and Business</a:t>
            </a:r>
            <a:endParaRPr lang="de-DE" dirty="0">
              <a:solidFill>
                <a:srgbClr val="23385C"/>
              </a:solidFill>
            </a:endParaRPr>
          </a:p>
          <a:p>
            <a:r>
              <a:rPr lang="en-US" u="sng" dirty="0">
                <a:solidFill>
                  <a:srgbClr val="23385C"/>
                </a:solidFill>
                <a:hlinkClick r:id="rId5">
                  <a:extLst>
                    <a:ext uri="{A12FA001-AC4F-418D-AE19-62706E023703}">
                      <ahyp:hlinkClr xmlns:ahyp="http://schemas.microsoft.com/office/drawing/2018/hyperlinkcolor" val="tx"/>
                    </a:ext>
                  </a:extLst>
                </a:hlinkClick>
              </a:rPr>
              <a:t>Learn Buddy, Vienna University of Economics and Business</a:t>
            </a:r>
            <a:endParaRPr lang="en-US" u="sng" dirty="0">
              <a:solidFill>
                <a:srgbClr val="23385C"/>
              </a:solidFill>
            </a:endParaRPr>
          </a:p>
          <a:p>
            <a:r>
              <a:rPr lang="de-DE" u="sng" dirty="0">
                <a:solidFill>
                  <a:srgbClr val="23385C"/>
                </a:solidFill>
                <a:hlinkClick r:id="rId6">
                  <a:extLst>
                    <a:ext uri="{A12FA001-AC4F-418D-AE19-62706E023703}">
                      <ahyp:hlinkClr xmlns:ahyp="http://schemas.microsoft.com/office/drawing/2018/hyperlinkcolor" val="tx"/>
                    </a:ext>
                  </a:extLst>
                </a:hlinkClick>
              </a:rPr>
              <a:t>Service-Learning, University of Vienna</a:t>
            </a:r>
            <a:endParaRPr lang="de-DE" dirty="0">
              <a:solidFill>
                <a:srgbClr val="23385C"/>
              </a:solidFill>
            </a:endParaRPr>
          </a:p>
        </p:txBody>
      </p:sp>
      <p:sp>
        <p:nvSpPr>
          <p:cNvPr id="5" name="Text Placeholder 4">
            <a:extLst>
              <a:ext uri="{FF2B5EF4-FFF2-40B4-BE49-F238E27FC236}">
                <a16:creationId xmlns:a16="http://schemas.microsoft.com/office/drawing/2014/main" id="{00401AFA-7E54-4C28-87BD-A34E3582895B}"/>
              </a:ext>
            </a:extLst>
          </p:cNvPr>
          <p:cNvSpPr>
            <a:spLocks noGrp="1"/>
          </p:cNvSpPr>
          <p:nvPr>
            <p:ph type="body" sz="quarter" idx="16"/>
          </p:nvPr>
        </p:nvSpPr>
        <p:spPr>
          <a:xfrm>
            <a:off x="1718561" y="228600"/>
            <a:ext cx="4716425" cy="949131"/>
          </a:xfrm>
        </p:spPr>
        <p:txBody>
          <a:bodyPr>
            <a:normAutofit/>
          </a:bodyPr>
          <a:lstStyle/>
          <a:p>
            <a:r>
              <a:rPr lang="en-IE" sz="2800" b="1" dirty="0" err="1"/>
              <a:t>Digitales</a:t>
            </a:r>
            <a:r>
              <a:rPr lang="en-IE" sz="2800" b="1" dirty="0"/>
              <a:t> </a:t>
            </a:r>
            <a:r>
              <a:rPr lang="en-IE" sz="2800" b="1" dirty="0" err="1"/>
              <a:t>studentisches</a:t>
            </a:r>
            <a:r>
              <a:rPr lang="en-IE" sz="2800" b="1" dirty="0"/>
              <a:t> Engagement in </a:t>
            </a:r>
            <a:r>
              <a:rPr lang="en-IE" sz="2800" b="1" dirty="0" err="1"/>
              <a:t>Österreich</a:t>
            </a:r>
            <a:endParaRPr lang="en-IE" sz="2800" b="1" dirty="0"/>
          </a:p>
        </p:txBody>
      </p:sp>
      <p:pic>
        <p:nvPicPr>
          <p:cNvPr id="4" name="Picture Placeholder 3">
            <a:extLst>
              <a:ext uri="{FF2B5EF4-FFF2-40B4-BE49-F238E27FC236}">
                <a16:creationId xmlns:a16="http://schemas.microsoft.com/office/drawing/2014/main" id="{86DFA607-13C4-FA5D-D5C4-3330C7B8AACA}"/>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4292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4525954"/>
          </a:xfrm>
        </p:spPr>
        <p:txBody>
          <a:bodyPr>
            <a:normAutofit/>
          </a:bodyPr>
          <a:lstStyle/>
          <a:p>
            <a:endParaRPr lang="en-IE" dirty="0"/>
          </a:p>
          <a:p>
            <a:r>
              <a:rPr lang="et-EE" dirty="0">
                <a:solidFill>
                  <a:srgbClr val="23385C"/>
                </a:solidFill>
                <a:hlinkClick r:id="rId2">
                  <a:extLst>
                    <a:ext uri="{A12FA001-AC4F-418D-AE19-62706E023703}">
                      <ahyp:hlinkClr xmlns:ahyp="http://schemas.microsoft.com/office/drawing/2018/hyperlinkcolor" val="tx"/>
                    </a:ext>
                  </a:extLst>
                </a:hlinkClick>
              </a:rPr>
              <a:t>Good Citizen</a:t>
            </a:r>
            <a:endParaRPr lang="en-IE" dirty="0">
              <a:solidFill>
                <a:srgbClr val="23385C"/>
              </a:solidFill>
            </a:endParaRPr>
          </a:p>
          <a:p>
            <a:endParaRPr lang="en-IE" dirty="0">
              <a:solidFill>
                <a:srgbClr val="23385C"/>
              </a:solidFill>
            </a:endParaRPr>
          </a:p>
          <a:p>
            <a:r>
              <a:rPr lang="en-US" dirty="0">
                <a:solidFill>
                  <a:srgbClr val="23385C"/>
                </a:solidFill>
                <a:hlinkClick r:id="rId3">
                  <a:extLst>
                    <a:ext uri="{A12FA001-AC4F-418D-AE19-62706E023703}">
                      <ahyp:hlinkClr xmlns:ahyp="http://schemas.microsoft.com/office/drawing/2018/hyperlinkcolor" val="tx"/>
                    </a:ext>
                  </a:extLst>
                </a:hlinkClick>
              </a:rPr>
              <a:t>About Estonian Youth Work Centre</a:t>
            </a:r>
            <a:endParaRPr lang="en-IE" dirty="0">
              <a:solidFill>
                <a:srgbClr val="23385C"/>
              </a:solidFill>
            </a:endParaRPr>
          </a:p>
          <a:p>
            <a:endParaRPr lang="et-EE" dirty="0">
              <a:solidFill>
                <a:srgbClr val="23385C"/>
              </a:solidFill>
            </a:endParaRPr>
          </a:p>
          <a:p>
            <a:r>
              <a:rPr lang="et-EE" dirty="0">
                <a:solidFill>
                  <a:srgbClr val="23385C"/>
                </a:solidFill>
                <a:hlinkClick r:id="rId4">
                  <a:extLst>
                    <a:ext uri="{A12FA001-AC4F-418D-AE19-62706E023703}">
                      <ahyp:hlinkClr xmlns:ahyp="http://schemas.microsoft.com/office/drawing/2018/hyperlinkcolor" val="tx"/>
                    </a:ext>
                  </a:extLst>
                </a:hlinkClick>
              </a:rPr>
              <a:t>Volunteer Gate </a:t>
            </a:r>
            <a:endParaRPr lang="en-IE" dirty="0">
              <a:solidFill>
                <a:srgbClr val="23385C"/>
              </a:solidFill>
            </a:endParaRPr>
          </a:p>
        </p:txBody>
      </p:sp>
      <p:sp>
        <p:nvSpPr>
          <p:cNvPr id="3" name="Picture Placeholder 2">
            <a:extLst>
              <a:ext uri="{FF2B5EF4-FFF2-40B4-BE49-F238E27FC236}">
                <a16:creationId xmlns:a16="http://schemas.microsoft.com/office/drawing/2014/main" id="{27CA145E-4E52-3443-C681-5905E052A2B0}"/>
              </a:ext>
            </a:extLst>
          </p:cNvPr>
          <p:cNvSpPr>
            <a:spLocks noGrp="1"/>
          </p:cNvSpPr>
          <p:nvPr>
            <p:ph type="pic" sz="quarter" idx="10"/>
          </p:nvPr>
        </p:nvSpPr>
        <p:spPr/>
      </p:sp>
      <p:pic>
        <p:nvPicPr>
          <p:cNvPr id="9" name="Picture 8">
            <a:extLst>
              <a:ext uri="{FF2B5EF4-FFF2-40B4-BE49-F238E27FC236}">
                <a16:creationId xmlns:a16="http://schemas.microsoft.com/office/drawing/2014/main" id="{547AF24B-6A47-FA8C-CE23-275E782DCB28}"/>
              </a:ext>
            </a:extLst>
          </p:cNvPr>
          <p:cNvPicPr>
            <a:picLocks noChangeAspect="1"/>
          </p:cNvPicPr>
          <p:nvPr/>
        </p:nvPicPr>
        <p:blipFill>
          <a:blip r:embed="rId5"/>
          <a:stretch>
            <a:fillRect/>
          </a:stretch>
        </p:blipFill>
        <p:spPr>
          <a:xfrm>
            <a:off x="6852062" y="0"/>
            <a:ext cx="5461704" cy="6858000"/>
          </a:xfrm>
          <a:prstGeom prst="rect">
            <a:avLst/>
          </a:prstGeom>
        </p:spPr>
      </p:pic>
      <p:sp>
        <p:nvSpPr>
          <p:cNvPr id="8" name="Text Placeholder 4">
            <a:extLst>
              <a:ext uri="{FF2B5EF4-FFF2-40B4-BE49-F238E27FC236}">
                <a16:creationId xmlns:a16="http://schemas.microsoft.com/office/drawing/2014/main" id="{F2FABF7C-F154-D784-F09D-0247826D27D0}"/>
              </a:ext>
            </a:extLst>
          </p:cNvPr>
          <p:cNvSpPr>
            <a:spLocks noGrp="1"/>
          </p:cNvSpPr>
          <p:nvPr>
            <p:ph type="body" sz="quarter" idx="16"/>
          </p:nvPr>
        </p:nvSpPr>
        <p:spPr>
          <a:xfrm>
            <a:off x="1718561" y="228600"/>
            <a:ext cx="4716425" cy="949131"/>
          </a:xfrm>
        </p:spPr>
        <p:txBody>
          <a:bodyPr>
            <a:normAutofit/>
          </a:bodyPr>
          <a:lstStyle/>
          <a:p>
            <a:r>
              <a:rPr lang="en-IE" sz="2800" b="1" dirty="0" err="1"/>
              <a:t>Digitales</a:t>
            </a:r>
            <a:r>
              <a:rPr lang="en-IE" sz="2800" b="1" dirty="0"/>
              <a:t> </a:t>
            </a:r>
            <a:r>
              <a:rPr lang="en-IE" sz="2800" b="1" dirty="0" err="1"/>
              <a:t>studentisches</a:t>
            </a:r>
            <a:r>
              <a:rPr lang="en-IE" sz="2800" b="1" dirty="0"/>
              <a:t> Engagement in </a:t>
            </a:r>
            <a:r>
              <a:rPr lang="en-IE" sz="2800" b="1" dirty="0" err="1"/>
              <a:t>Estland</a:t>
            </a:r>
            <a:endParaRPr lang="en-IE" sz="2800" b="1" dirty="0"/>
          </a:p>
        </p:txBody>
      </p:sp>
    </p:spTree>
    <p:extLst>
      <p:ext uri="{BB962C8B-B14F-4D97-AF65-F5344CB8AC3E}">
        <p14:creationId xmlns:p14="http://schemas.microsoft.com/office/powerpoint/2010/main" val="248796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0C952A-A9C9-4C9E-88C8-973AB39BE28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48961" y="1315359"/>
            <a:ext cx="5234754" cy="5045107"/>
          </a:xfrm>
        </p:spPr>
        <p:txBody>
          <a:bodyPr>
            <a:noAutofit/>
          </a:bodyPr>
          <a:lstStyle/>
          <a:p>
            <a:r>
              <a:rPr lang="de-DE" sz="2100" dirty="0"/>
              <a:t>Im Folgenden werden vier Nachhaltigkeitsziele behandelt, zu deren Bearbeitung Aktivitäten des digitalen bürgerschaftlichen Engagements beitragen können.</a:t>
            </a:r>
            <a:endParaRPr lang="de-AT" sz="2100" dirty="0"/>
          </a:p>
          <a:p>
            <a:r>
              <a:rPr lang="de-AT" sz="2100" b="1" dirty="0"/>
              <a:t>Ziel 10 – Weniger Ungleichheiten</a:t>
            </a:r>
            <a:endParaRPr lang="de-AT" sz="2100" dirty="0"/>
          </a:p>
          <a:p>
            <a:pPr indent="0"/>
            <a:r>
              <a:rPr lang="de-DE" sz="2100" dirty="0"/>
              <a:t>Dieses Ziel ist darauf gerichtet, die soziale Ungleichheit innerhalb und zwischen den Ländern zu verringern. Seit Ausbruch der COVID-19-Pandemie, so zeigen sozialwissenschaftliche Untersuchungen, hat die soziale Ungleichheit wieder zugenommen und sich die Schere zwischen einkommensstarken und einkommensschwachen Bevölkerungsgruppen weiter vergrößert anstatt verringert.</a:t>
            </a:r>
            <a:endParaRPr lang="de-AT" sz="2100" dirty="0"/>
          </a:p>
        </p:txBody>
      </p:sp>
      <p:sp>
        <p:nvSpPr>
          <p:cNvPr id="7" name="Text Placeholder 6">
            <a:extLst>
              <a:ext uri="{FF2B5EF4-FFF2-40B4-BE49-F238E27FC236}">
                <a16:creationId xmlns:a16="http://schemas.microsoft.com/office/drawing/2014/main" id="{6904625F-0EA1-4447-922F-5B8CD80C5689}"/>
              </a:ext>
            </a:extLst>
          </p:cNvPr>
          <p:cNvSpPr>
            <a:spLocks noGrp="1"/>
          </p:cNvSpPr>
          <p:nvPr>
            <p:ph type="body" sz="quarter" idx="16"/>
          </p:nvPr>
        </p:nvSpPr>
        <p:spPr>
          <a:xfrm>
            <a:off x="1550407" y="339508"/>
            <a:ext cx="5105121" cy="582221"/>
          </a:xfrm>
        </p:spPr>
        <p:txBody>
          <a:bodyPr>
            <a:noAutofit/>
          </a:bodyPr>
          <a:lstStyle/>
          <a:p>
            <a:r>
              <a:rPr lang="en-US" sz="2800" b="1" dirty="0" err="1"/>
              <a:t>Ausgewählte</a:t>
            </a:r>
            <a:r>
              <a:rPr lang="en-US" sz="2800" b="1" dirty="0"/>
              <a:t> </a:t>
            </a:r>
            <a:r>
              <a:rPr lang="en-US" sz="2800" b="1" dirty="0" err="1"/>
              <a:t>Nachhaltigkeitsziele</a:t>
            </a:r>
            <a:endParaRPr lang="en-IE" sz="2800" b="1"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448961" y="6360467"/>
            <a:ext cx="6097656" cy="400110"/>
          </a:xfrm>
          <a:prstGeom prst="rect">
            <a:avLst/>
          </a:prstGeom>
          <a:noFill/>
        </p:spPr>
        <p:txBody>
          <a:bodyPr wrap="square">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https://sdgs.un.org/goals/goal10</a:t>
            </a:r>
            <a:endParaRPr lang="en-IE" sz="2000" dirty="0">
              <a:solidFill>
                <a:schemeClr val="bg1"/>
              </a:solidFill>
            </a:endParaRPr>
          </a:p>
        </p:txBody>
      </p:sp>
    </p:spTree>
    <p:extLst>
      <p:ext uri="{BB962C8B-B14F-4D97-AF65-F5344CB8AC3E}">
        <p14:creationId xmlns:p14="http://schemas.microsoft.com/office/powerpoint/2010/main" val="3249380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2A5C06-7D33-4046-AB49-2760C6C512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4525954"/>
          </a:xfrm>
        </p:spPr>
        <p:txBody>
          <a:bodyPr>
            <a:normAutofit/>
          </a:bodyPr>
          <a:lstStyle/>
          <a:p>
            <a:endParaRPr lang="en-IE" dirty="0"/>
          </a:p>
          <a:p>
            <a:r>
              <a:rPr lang="en-IE" dirty="0">
                <a:solidFill>
                  <a:srgbClr val="002060"/>
                </a:solidFill>
                <a:hlinkClick r:id="rId3">
                  <a:extLst>
                    <a:ext uri="{A12FA001-AC4F-418D-AE19-62706E023703}">
                      <ahyp:hlinkClr xmlns:ahyp="http://schemas.microsoft.com/office/drawing/2018/hyperlinkcolor" val="tx"/>
                    </a:ext>
                  </a:extLst>
                </a:hlinkClick>
              </a:rPr>
              <a:t>DCU examples of Civic Engagement</a:t>
            </a:r>
            <a:endParaRPr lang="en-IE" dirty="0">
              <a:solidFill>
                <a:srgbClr val="002060"/>
              </a:solidFill>
            </a:endParaRPr>
          </a:p>
          <a:p>
            <a:endParaRPr lang="en-IE" dirty="0">
              <a:solidFill>
                <a:srgbClr val="002060"/>
              </a:solidFill>
            </a:endParaRPr>
          </a:p>
          <a:p>
            <a:r>
              <a:rPr lang="en-US" dirty="0">
                <a:solidFill>
                  <a:srgbClr val="23385C"/>
                </a:solidFill>
                <a:hlinkClick r:id="rId4">
                  <a:extLst>
                    <a:ext uri="{A12FA001-AC4F-418D-AE19-62706E023703}">
                      <ahyp:hlinkClr xmlns:ahyp="http://schemas.microsoft.com/office/drawing/2018/hyperlinkcolor" val="tx"/>
                    </a:ext>
                  </a:extLst>
                </a:hlinkClick>
              </a:rPr>
              <a:t>Cork City as part of civic engagement</a:t>
            </a:r>
            <a:endParaRPr lang="en-IE" dirty="0">
              <a:solidFill>
                <a:srgbClr val="23385C"/>
              </a:solidFill>
            </a:endParaRPr>
          </a:p>
          <a:p>
            <a:endParaRPr lang="en-IE" dirty="0">
              <a:solidFill>
                <a:srgbClr val="002060"/>
              </a:solidFill>
            </a:endParaRPr>
          </a:p>
          <a:p>
            <a:r>
              <a:rPr lang="en-IE" dirty="0">
                <a:solidFill>
                  <a:srgbClr val="002060"/>
                </a:solidFill>
                <a:hlinkClick r:id="rId5">
                  <a:extLst>
                    <a:ext uri="{A12FA001-AC4F-418D-AE19-62706E023703}">
                      <ahyp:hlinkClr xmlns:ahyp="http://schemas.microsoft.com/office/drawing/2018/hyperlinkcolor" val="tx"/>
                    </a:ext>
                  </a:extLst>
                </a:hlinkClick>
              </a:rPr>
              <a:t>Volunteering opportunities in Ireland</a:t>
            </a:r>
            <a:endParaRPr lang="en-IE" dirty="0">
              <a:solidFill>
                <a:srgbClr val="002060"/>
              </a:solidFill>
            </a:endParaRPr>
          </a:p>
        </p:txBody>
      </p:sp>
      <p:sp>
        <p:nvSpPr>
          <p:cNvPr id="8" name="Text Placeholder 4">
            <a:extLst>
              <a:ext uri="{FF2B5EF4-FFF2-40B4-BE49-F238E27FC236}">
                <a16:creationId xmlns:a16="http://schemas.microsoft.com/office/drawing/2014/main" id="{5BE0F099-FB62-1465-156F-95F55C4AE8CD}"/>
              </a:ext>
            </a:extLst>
          </p:cNvPr>
          <p:cNvSpPr>
            <a:spLocks noGrp="1"/>
          </p:cNvSpPr>
          <p:nvPr>
            <p:ph type="body" sz="quarter" idx="16"/>
          </p:nvPr>
        </p:nvSpPr>
        <p:spPr>
          <a:xfrm>
            <a:off x="1718561" y="228600"/>
            <a:ext cx="4716425" cy="949131"/>
          </a:xfrm>
        </p:spPr>
        <p:txBody>
          <a:bodyPr>
            <a:normAutofit/>
          </a:bodyPr>
          <a:lstStyle/>
          <a:p>
            <a:r>
              <a:rPr lang="en-IE" sz="2800" b="1" dirty="0" err="1"/>
              <a:t>Digitales</a:t>
            </a:r>
            <a:r>
              <a:rPr lang="en-IE" sz="2800" b="1" dirty="0"/>
              <a:t> </a:t>
            </a:r>
            <a:r>
              <a:rPr lang="en-IE" sz="2800" b="1" dirty="0" err="1"/>
              <a:t>studentisches</a:t>
            </a:r>
            <a:r>
              <a:rPr lang="en-IE" sz="2800" b="1" dirty="0"/>
              <a:t> Engagement in </a:t>
            </a:r>
            <a:r>
              <a:rPr lang="en-IE" sz="2800" b="1" dirty="0" err="1"/>
              <a:t>Irland</a:t>
            </a:r>
            <a:endParaRPr lang="en-IE" sz="2800" b="1" dirty="0"/>
          </a:p>
        </p:txBody>
      </p:sp>
    </p:spTree>
    <p:extLst>
      <p:ext uri="{BB962C8B-B14F-4D97-AF65-F5344CB8AC3E}">
        <p14:creationId xmlns:p14="http://schemas.microsoft.com/office/powerpoint/2010/main" val="560042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4525954"/>
          </a:xfrm>
        </p:spPr>
        <p:txBody>
          <a:bodyPr>
            <a:normAutofit/>
          </a:bodyPr>
          <a:lstStyle/>
          <a:p>
            <a:endParaRPr lang="en-IE" dirty="0"/>
          </a:p>
          <a:p>
            <a:r>
              <a:rPr lang="en-IE" dirty="0">
                <a:solidFill>
                  <a:srgbClr val="23385C"/>
                </a:solidFill>
                <a:hlinkClick r:id="rId2">
                  <a:extLst>
                    <a:ext uri="{A12FA001-AC4F-418D-AE19-62706E023703}">
                      <ahyp:hlinkClr xmlns:ahyp="http://schemas.microsoft.com/office/drawing/2018/hyperlinkcolor" val="tx"/>
                    </a:ext>
                  </a:extLst>
                </a:hlinkClick>
              </a:rPr>
              <a:t>Civic Engagement Portugal for Ukraine</a:t>
            </a:r>
            <a:endParaRPr lang="en-IE" dirty="0">
              <a:solidFill>
                <a:srgbClr val="23385C"/>
              </a:solidFill>
            </a:endParaRPr>
          </a:p>
          <a:p>
            <a:endParaRPr lang="en-IE" dirty="0">
              <a:solidFill>
                <a:srgbClr val="23385C"/>
              </a:solidFill>
            </a:endParaRPr>
          </a:p>
          <a:p>
            <a:r>
              <a:rPr lang="en-IE" dirty="0" err="1">
                <a:solidFill>
                  <a:srgbClr val="23385C"/>
                </a:solidFill>
                <a:hlinkClick r:id="rId3">
                  <a:extLst>
                    <a:ext uri="{A12FA001-AC4F-418D-AE19-62706E023703}">
                      <ahyp:hlinkClr xmlns:ahyp="http://schemas.microsoft.com/office/drawing/2018/hyperlinkcolor" val="tx"/>
                    </a:ext>
                  </a:extLst>
                </a:hlinkClick>
              </a:rPr>
              <a:t>UMinho</a:t>
            </a:r>
            <a:r>
              <a:rPr lang="en-IE" dirty="0">
                <a:solidFill>
                  <a:srgbClr val="23385C"/>
                </a:solidFill>
                <a:hlinkClick r:id="rId3">
                  <a:extLst>
                    <a:ext uri="{A12FA001-AC4F-418D-AE19-62706E023703}">
                      <ahyp:hlinkClr xmlns:ahyp="http://schemas.microsoft.com/office/drawing/2018/hyperlinkcolor" val="tx"/>
                    </a:ext>
                  </a:extLst>
                </a:hlinkClick>
              </a:rPr>
              <a:t> Students Union</a:t>
            </a:r>
            <a:endParaRPr lang="en-IE" dirty="0">
              <a:solidFill>
                <a:srgbClr val="23385C"/>
              </a:solidFill>
            </a:endParaRPr>
          </a:p>
          <a:p>
            <a:endParaRPr lang="en-IE" dirty="0">
              <a:solidFill>
                <a:srgbClr val="23385C"/>
              </a:solidFill>
            </a:endParaRPr>
          </a:p>
          <a:p>
            <a:r>
              <a:rPr lang="en-IE" dirty="0">
                <a:solidFill>
                  <a:srgbClr val="23385C"/>
                </a:solidFill>
                <a:hlinkClick r:id="rId4">
                  <a:extLst>
                    <a:ext uri="{A12FA001-AC4F-418D-AE19-62706E023703}">
                      <ahyp:hlinkClr xmlns:ahyp="http://schemas.microsoft.com/office/drawing/2018/hyperlinkcolor" val="tx"/>
                    </a:ext>
                  </a:extLst>
                </a:hlinkClick>
              </a:rPr>
              <a:t>Students volunteering opportunities</a:t>
            </a:r>
            <a:endParaRPr lang="en-IE" dirty="0">
              <a:solidFill>
                <a:srgbClr val="23385C"/>
              </a:solidFill>
            </a:endParaRPr>
          </a:p>
        </p:txBody>
      </p:sp>
      <p:pic>
        <p:nvPicPr>
          <p:cNvPr id="4" name="Picture Placeholder 3">
            <a:extLst>
              <a:ext uri="{FF2B5EF4-FFF2-40B4-BE49-F238E27FC236}">
                <a16:creationId xmlns:a16="http://schemas.microsoft.com/office/drawing/2014/main" id="{F7E9D8C9-046B-C2D4-C7F9-37E59B970C98}"/>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
        <p:nvSpPr>
          <p:cNvPr id="7" name="Text Placeholder 4">
            <a:extLst>
              <a:ext uri="{FF2B5EF4-FFF2-40B4-BE49-F238E27FC236}">
                <a16:creationId xmlns:a16="http://schemas.microsoft.com/office/drawing/2014/main" id="{50A0D6FF-A95C-B3CA-951D-2D87A8E7C3CA}"/>
              </a:ext>
            </a:extLst>
          </p:cNvPr>
          <p:cNvSpPr>
            <a:spLocks noGrp="1"/>
          </p:cNvSpPr>
          <p:nvPr>
            <p:ph type="body" sz="quarter" idx="16"/>
          </p:nvPr>
        </p:nvSpPr>
        <p:spPr>
          <a:xfrm>
            <a:off x="1718561" y="228600"/>
            <a:ext cx="4716425" cy="949131"/>
          </a:xfrm>
        </p:spPr>
        <p:txBody>
          <a:bodyPr>
            <a:normAutofit/>
          </a:bodyPr>
          <a:lstStyle/>
          <a:p>
            <a:r>
              <a:rPr lang="en-IE" sz="2800" b="1" dirty="0" err="1"/>
              <a:t>Digitales</a:t>
            </a:r>
            <a:r>
              <a:rPr lang="en-IE" sz="2800" b="1" dirty="0"/>
              <a:t> </a:t>
            </a:r>
            <a:r>
              <a:rPr lang="en-IE" sz="2800" b="1" dirty="0" err="1"/>
              <a:t>studentisches</a:t>
            </a:r>
            <a:r>
              <a:rPr lang="en-IE" sz="2800" b="1" dirty="0"/>
              <a:t> Engagement in Portugal</a:t>
            </a:r>
          </a:p>
        </p:txBody>
      </p:sp>
    </p:spTree>
    <p:extLst>
      <p:ext uri="{BB962C8B-B14F-4D97-AF65-F5344CB8AC3E}">
        <p14:creationId xmlns:p14="http://schemas.microsoft.com/office/powerpoint/2010/main" val="3064181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Picture Placeholder 3">
            <a:extLst>
              <a:ext uri="{FF2B5EF4-FFF2-40B4-BE49-F238E27FC236}">
                <a16:creationId xmlns:a16="http://schemas.microsoft.com/office/drawing/2014/main" id="{123C62B2-5F1E-47BF-8375-D5F7274FCB72}"/>
              </a:ext>
            </a:extLst>
          </p:cNvPr>
          <p:cNvSpPr>
            <a:spLocks noGrp="1"/>
          </p:cNvSpPr>
          <p:nvPr>
            <p:ph type="pic" sz="quarter" idx="10"/>
          </p:nvPr>
        </p:nvSpPr>
        <p:spPr/>
      </p:sp>
      <p:sp>
        <p:nvSpPr>
          <p:cNvPr id="7" name="Text Placeholder 6">
            <a:extLst>
              <a:ext uri="{FF2B5EF4-FFF2-40B4-BE49-F238E27FC236}">
                <a16:creationId xmlns:a16="http://schemas.microsoft.com/office/drawing/2014/main" id="{A77CB719-91F2-48BE-810C-DBF986CEC6A9}"/>
              </a:ext>
            </a:extLst>
          </p:cNvPr>
          <p:cNvSpPr>
            <a:spLocks noGrp="1"/>
          </p:cNvSpPr>
          <p:nvPr>
            <p:ph type="body" sz="quarter" idx="18"/>
          </p:nvPr>
        </p:nvSpPr>
        <p:spPr/>
        <p:txBody>
          <a:bodyPr>
            <a:normAutofit/>
          </a:bodyPr>
          <a:lstStyle/>
          <a:p>
            <a:pPr marL="0"/>
            <a:r>
              <a:rPr lang="en-US" dirty="0" err="1"/>
              <a:t>Sehen</a:t>
            </a:r>
            <a:r>
              <a:rPr lang="en-US" dirty="0"/>
              <a:t> Sie </a:t>
            </a:r>
            <a:r>
              <a:rPr lang="en-US" dirty="0" err="1"/>
              <a:t>sich</a:t>
            </a:r>
            <a:r>
              <a:rPr lang="en-US" dirty="0"/>
              <a:t> das Video </a:t>
            </a:r>
            <a:r>
              <a:rPr lang="en-US" dirty="0" err="1"/>
              <a:t>über</a:t>
            </a:r>
            <a:r>
              <a:rPr lang="en-US" dirty="0"/>
              <a:t> die </a:t>
            </a:r>
            <a:r>
              <a:rPr lang="en-US" dirty="0" err="1"/>
              <a:t>Ziele</a:t>
            </a:r>
            <a:r>
              <a:rPr lang="en-US" dirty="0"/>
              <a:t> für </a:t>
            </a:r>
            <a:r>
              <a:rPr lang="en-US" dirty="0" err="1"/>
              <a:t>Nachhaltige</a:t>
            </a:r>
            <a:r>
              <a:rPr lang="en-US" dirty="0"/>
              <a:t> </a:t>
            </a:r>
            <a:r>
              <a:rPr lang="en-US" dirty="0" err="1"/>
              <a:t>Entwicklung</a:t>
            </a:r>
            <a:r>
              <a:rPr lang="en-US" dirty="0"/>
              <a:t>/Sustainable Development Goals (SDGs) an:</a:t>
            </a:r>
          </a:p>
          <a:p>
            <a:pPr marL="0"/>
            <a:r>
              <a:rPr lang="en-IE" dirty="0">
                <a:solidFill>
                  <a:srgbClr val="002060"/>
                </a:solidFill>
                <a:hlinkClick r:id="rId4">
                  <a:extLst>
                    <a:ext uri="{A12FA001-AC4F-418D-AE19-62706E023703}">
                      <ahyp:hlinkClr xmlns:ahyp="http://schemas.microsoft.com/office/drawing/2018/hyperlinkcolor" val="tx"/>
                    </a:ext>
                  </a:extLst>
                </a:hlinkClick>
              </a:rPr>
              <a:t>https://www.youtube.com/watch?v=qAIolKgDPrA</a:t>
            </a:r>
            <a:endParaRPr lang="en-IE" dirty="0">
              <a:solidFill>
                <a:srgbClr val="002060"/>
              </a:solidFill>
            </a:endParaRPr>
          </a:p>
        </p:txBody>
      </p:sp>
      <p:sp>
        <p:nvSpPr>
          <p:cNvPr id="5" name="Text Placeholder 4">
            <a:extLst>
              <a:ext uri="{FF2B5EF4-FFF2-40B4-BE49-F238E27FC236}">
                <a16:creationId xmlns:a16="http://schemas.microsoft.com/office/drawing/2014/main" id="{0D1B9926-8538-4DFF-A926-BDE1993BB690}"/>
              </a:ext>
            </a:extLst>
          </p:cNvPr>
          <p:cNvSpPr>
            <a:spLocks noGrp="1"/>
          </p:cNvSpPr>
          <p:nvPr>
            <p:ph type="body" sz="quarter" idx="16"/>
          </p:nvPr>
        </p:nvSpPr>
        <p:spPr>
          <a:xfrm>
            <a:off x="747201" y="636587"/>
            <a:ext cx="5558349" cy="2233514"/>
          </a:xfrm>
        </p:spPr>
        <p:txBody>
          <a:bodyPr>
            <a:normAutofit fontScale="32500" lnSpcReduction="20000"/>
          </a:bodyPr>
          <a:lstStyle/>
          <a:p>
            <a:r>
              <a:rPr lang="en-US" sz="12300" b="1" dirty="0"/>
              <a:t>VIDEO</a:t>
            </a:r>
          </a:p>
          <a:p>
            <a:endParaRPr lang="en-US" sz="6500" b="1" dirty="0"/>
          </a:p>
          <a:p>
            <a:endParaRPr lang="en-US" sz="7400" dirty="0"/>
          </a:p>
          <a:p>
            <a:r>
              <a:rPr lang="en-US" sz="7400" dirty="0" err="1"/>
              <a:t>Ziele</a:t>
            </a:r>
            <a:r>
              <a:rPr lang="en-US" sz="7400" dirty="0"/>
              <a:t> für </a:t>
            </a:r>
            <a:r>
              <a:rPr lang="en-US" sz="7400" dirty="0" err="1"/>
              <a:t>Nachhaltige</a:t>
            </a:r>
            <a:r>
              <a:rPr lang="en-US" sz="7400" dirty="0"/>
              <a:t> </a:t>
            </a:r>
            <a:r>
              <a:rPr lang="en-US" sz="7400" dirty="0" err="1"/>
              <a:t>Entwicklung</a:t>
            </a:r>
            <a:r>
              <a:rPr lang="en-US" sz="7400" dirty="0"/>
              <a:t> der </a:t>
            </a:r>
            <a:r>
              <a:rPr lang="en-US" sz="7400" dirty="0" err="1"/>
              <a:t>Vereinten</a:t>
            </a:r>
            <a:r>
              <a:rPr lang="en-US" sz="7400" dirty="0"/>
              <a:t> </a:t>
            </a:r>
            <a:r>
              <a:rPr lang="en-US" sz="7400" dirty="0" err="1"/>
              <a:t>Nationen</a:t>
            </a:r>
            <a:r>
              <a:rPr lang="en-US" sz="7400" dirty="0"/>
              <a:t> (UN Sustainable Development Goals)</a:t>
            </a:r>
            <a:endParaRPr lang="en-IE" sz="7400" dirty="0"/>
          </a:p>
        </p:txBody>
      </p:sp>
      <p:pic>
        <p:nvPicPr>
          <p:cNvPr id="2" name="Online Media 1" title="UN Sustainable Development Goals (SDGs): What They Are &amp; Why They're Important">
            <a:hlinkClick r:id="" action="ppaction://media"/>
            <a:extLst>
              <a:ext uri="{FF2B5EF4-FFF2-40B4-BE49-F238E27FC236}">
                <a16:creationId xmlns:a16="http://schemas.microsoft.com/office/drawing/2014/main" id="{4C9F1024-525E-4AAA-BF94-C0689684A422}"/>
              </a:ext>
            </a:extLst>
          </p:cNvPr>
          <p:cNvPicPr>
            <a:picLocks noRot="1" noChangeAspect="1"/>
          </p:cNvPicPr>
          <p:nvPr>
            <a:videoFile r:link="rId1"/>
          </p:nvPr>
        </p:nvPicPr>
        <p:blipFill>
          <a:blip r:embed="rId5"/>
          <a:stretch>
            <a:fillRect/>
          </a:stretch>
        </p:blipFill>
        <p:spPr>
          <a:xfrm>
            <a:off x="7086600" y="1203325"/>
            <a:ext cx="5064345" cy="3913188"/>
          </a:xfrm>
          <a:prstGeom prst="rect">
            <a:avLst/>
          </a:prstGeom>
        </p:spPr>
      </p:pic>
    </p:spTree>
    <p:extLst>
      <p:ext uri="{BB962C8B-B14F-4D97-AF65-F5344CB8AC3E}">
        <p14:creationId xmlns:p14="http://schemas.microsoft.com/office/powerpoint/2010/main" val="12175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Picture Placeholder 3">
            <a:extLst>
              <a:ext uri="{FF2B5EF4-FFF2-40B4-BE49-F238E27FC236}">
                <a16:creationId xmlns:a16="http://schemas.microsoft.com/office/drawing/2014/main" id="{123C62B2-5F1E-47BF-8375-D5F7274FCB72}"/>
              </a:ext>
            </a:extLst>
          </p:cNvPr>
          <p:cNvSpPr>
            <a:spLocks noGrp="1"/>
          </p:cNvSpPr>
          <p:nvPr>
            <p:ph type="pic" sz="quarter" idx="10"/>
          </p:nvPr>
        </p:nvSpPr>
        <p:spPr/>
      </p:sp>
      <p:sp>
        <p:nvSpPr>
          <p:cNvPr id="7" name="Text Placeholder 6">
            <a:extLst>
              <a:ext uri="{FF2B5EF4-FFF2-40B4-BE49-F238E27FC236}">
                <a16:creationId xmlns:a16="http://schemas.microsoft.com/office/drawing/2014/main" id="{A77CB719-91F2-48BE-810C-DBF986CEC6A9}"/>
              </a:ext>
            </a:extLst>
          </p:cNvPr>
          <p:cNvSpPr>
            <a:spLocks noGrp="1"/>
          </p:cNvSpPr>
          <p:nvPr>
            <p:ph type="body" sz="quarter" idx="18"/>
          </p:nvPr>
        </p:nvSpPr>
        <p:spPr/>
        <p:txBody>
          <a:bodyPr>
            <a:normAutofit/>
          </a:bodyPr>
          <a:lstStyle/>
          <a:p>
            <a:pPr marL="0"/>
            <a:r>
              <a:rPr lang="en-US" dirty="0" err="1"/>
              <a:t>Sehen</a:t>
            </a:r>
            <a:r>
              <a:rPr lang="en-US" dirty="0"/>
              <a:t> Sie </a:t>
            </a:r>
            <a:r>
              <a:rPr lang="en-US" dirty="0" err="1"/>
              <a:t>sich</a:t>
            </a:r>
            <a:r>
              <a:rPr lang="en-US" dirty="0"/>
              <a:t> den Ted Talk </a:t>
            </a:r>
            <a:r>
              <a:rPr lang="en-US" dirty="0" err="1"/>
              <a:t>über</a:t>
            </a:r>
            <a:r>
              <a:rPr lang="en-US" dirty="0"/>
              <a:t> </a:t>
            </a:r>
            <a:r>
              <a:rPr lang="en-US" dirty="0" err="1"/>
              <a:t>neue</a:t>
            </a:r>
            <a:r>
              <a:rPr lang="en-US" dirty="0"/>
              <a:t> </a:t>
            </a:r>
            <a:r>
              <a:rPr lang="en-US" dirty="0" err="1"/>
              <a:t>Modelle</a:t>
            </a:r>
            <a:r>
              <a:rPr lang="en-US" dirty="0"/>
              <a:t> für </a:t>
            </a:r>
            <a:r>
              <a:rPr lang="en-US" dirty="0" err="1"/>
              <a:t>bürgerschaftliches</a:t>
            </a:r>
            <a:r>
              <a:rPr lang="en-US" dirty="0"/>
              <a:t> Engagement an:</a:t>
            </a:r>
          </a:p>
          <a:p>
            <a:pPr marL="0"/>
            <a:r>
              <a:rPr lang="en-IE" dirty="0">
                <a:solidFill>
                  <a:srgbClr val="002060"/>
                </a:solidFill>
                <a:hlinkClick r:id="rId4">
                  <a:extLst>
                    <a:ext uri="{A12FA001-AC4F-418D-AE19-62706E023703}">
                      <ahyp:hlinkClr xmlns:ahyp="http://schemas.microsoft.com/office/drawing/2018/hyperlinkcolor" val="tx"/>
                    </a:ext>
                  </a:extLst>
                </a:hlinkClick>
              </a:rPr>
              <a:t>https://www.youtube.com/watch?v=NpCzIniPZDU</a:t>
            </a:r>
            <a:endParaRPr lang="en-IE" dirty="0">
              <a:solidFill>
                <a:srgbClr val="002060"/>
              </a:solidFill>
            </a:endParaRPr>
          </a:p>
        </p:txBody>
      </p:sp>
      <p:sp>
        <p:nvSpPr>
          <p:cNvPr id="5" name="Text Placeholder 4">
            <a:extLst>
              <a:ext uri="{FF2B5EF4-FFF2-40B4-BE49-F238E27FC236}">
                <a16:creationId xmlns:a16="http://schemas.microsoft.com/office/drawing/2014/main" id="{0D1B9926-8538-4DFF-A926-BDE1993BB690}"/>
              </a:ext>
            </a:extLst>
          </p:cNvPr>
          <p:cNvSpPr>
            <a:spLocks noGrp="1"/>
          </p:cNvSpPr>
          <p:nvPr>
            <p:ph type="body" sz="quarter" idx="16"/>
          </p:nvPr>
        </p:nvSpPr>
        <p:spPr>
          <a:xfrm>
            <a:off x="747201" y="600076"/>
            <a:ext cx="5558349" cy="1827814"/>
          </a:xfrm>
        </p:spPr>
        <p:txBody>
          <a:bodyPr>
            <a:normAutofit fontScale="47500" lnSpcReduction="20000"/>
          </a:bodyPr>
          <a:lstStyle/>
          <a:p>
            <a:r>
              <a:rPr lang="en-US" sz="6500" b="1" dirty="0"/>
              <a:t>VIDEO</a:t>
            </a:r>
          </a:p>
          <a:p>
            <a:endParaRPr lang="en-US" sz="3800" dirty="0"/>
          </a:p>
          <a:p>
            <a:endParaRPr lang="en-US" sz="3800" dirty="0"/>
          </a:p>
          <a:p>
            <a:r>
              <a:rPr lang="en-US" sz="5100" dirty="0" err="1"/>
              <a:t>Vorbilder</a:t>
            </a:r>
            <a:r>
              <a:rPr lang="en-US" sz="5100" dirty="0"/>
              <a:t> für </a:t>
            </a:r>
            <a:r>
              <a:rPr lang="en-US" sz="5100" dirty="0" err="1"/>
              <a:t>bürgerschaftliches</a:t>
            </a:r>
            <a:r>
              <a:rPr lang="en-US" sz="5100" dirty="0"/>
              <a:t> Engagement</a:t>
            </a:r>
            <a:endParaRPr lang="en-IE" sz="5100" dirty="0"/>
          </a:p>
        </p:txBody>
      </p:sp>
      <p:pic>
        <p:nvPicPr>
          <p:cNvPr id="10" name="Online Media 9" title="New models for civic engagement: Ben Warner at TEDxJacksonville">
            <a:hlinkClick r:id="" action="ppaction://media"/>
            <a:extLst>
              <a:ext uri="{FF2B5EF4-FFF2-40B4-BE49-F238E27FC236}">
                <a16:creationId xmlns:a16="http://schemas.microsoft.com/office/drawing/2014/main" id="{39F57FD8-2047-4EAB-8ED7-6604EEB3F967}"/>
              </a:ext>
            </a:extLst>
          </p:cNvPr>
          <p:cNvPicPr>
            <a:picLocks noRot="1" noChangeAspect="1"/>
          </p:cNvPicPr>
          <p:nvPr>
            <a:videoFile r:link="rId1"/>
          </p:nvPr>
        </p:nvPicPr>
        <p:blipFill>
          <a:blip r:embed="rId5"/>
          <a:stretch>
            <a:fillRect/>
          </a:stretch>
        </p:blipFill>
        <p:spPr>
          <a:xfrm>
            <a:off x="7061200" y="1203325"/>
            <a:ext cx="5108811" cy="3950103"/>
          </a:xfrm>
          <a:prstGeom prst="rect">
            <a:avLst/>
          </a:prstGeom>
        </p:spPr>
      </p:pic>
    </p:spTree>
    <p:extLst>
      <p:ext uri="{BB962C8B-B14F-4D97-AF65-F5344CB8AC3E}">
        <p14:creationId xmlns:p14="http://schemas.microsoft.com/office/powerpoint/2010/main" val="38917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67786" y="221369"/>
            <a:ext cx="5166867"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4">
            <a:extLst>
              <a:ext uri="{FF2B5EF4-FFF2-40B4-BE49-F238E27FC236}">
                <a16:creationId xmlns:a16="http://schemas.microsoft.com/office/drawing/2014/main" id="{A36D1388-A2FF-4467-A5A1-5A6F1585010A}"/>
              </a:ext>
            </a:extLst>
          </p:cNvPr>
          <p:cNvSpPr>
            <a:spLocks noGrp="1"/>
          </p:cNvSpPr>
          <p:nvPr>
            <p:ph type="pic" sz="quarter" idx="10"/>
          </p:nvPr>
        </p:nvSpPr>
        <p:spPr/>
      </p:sp>
      <p:sp>
        <p:nvSpPr>
          <p:cNvPr id="9" name="Text Placeholder 8">
            <a:extLst>
              <a:ext uri="{FF2B5EF4-FFF2-40B4-BE49-F238E27FC236}">
                <a16:creationId xmlns:a16="http://schemas.microsoft.com/office/drawing/2014/main" id="{7B50A22A-166F-4D45-85B8-AA04FCAF1C37}"/>
              </a:ext>
            </a:extLst>
          </p:cNvPr>
          <p:cNvSpPr>
            <a:spLocks noGrp="1"/>
          </p:cNvSpPr>
          <p:nvPr>
            <p:ph type="body" sz="quarter" idx="18"/>
          </p:nvPr>
        </p:nvSpPr>
        <p:spPr/>
        <p:txBody>
          <a:bodyPr>
            <a:normAutofit lnSpcReduction="10000"/>
          </a:bodyPr>
          <a:lstStyle/>
          <a:p>
            <a:pPr marL="0"/>
            <a:r>
              <a:rPr lang="en-US" dirty="0" err="1"/>
              <a:t>Sehen</a:t>
            </a:r>
            <a:r>
              <a:rPr lang="en-US" dirty="0"/>
              <a:t> Sie </a:t>
            </a:r>
            <a:r>
              <a:rPr lang="en-US" dirty="0" err="1"/>
              <a:t>sich</a:t>
            </a:r>
            <a:r>
              <a:rPr lang="en-US" dirty="0"/>
              <a:t> den Ted Talk </a:t>
            </a:r>
            <a:r>
              <a:rPr lang="en-US" dirty="0" err="1"/>
              <a:t>über</a:t>
            </a:r>
            <a:r>
              <a:rPr lang="en-US" dirty="0"/>
              <a:t> </a:t>
            </a:r>
            <a:r>
              <a:rPr lang="en-US" dirty="0" err="1"/>
              <a:t>bürgerschaftliches</a:t>
            </a:r>
            <a:r>
              <a:rPr lang="en-US" dirty="0"/>
              <a:t> Engagement von </a:t>
            </a:r>
            <a:r>
              <a:rPr lang="en-US" dirty="0" err="1"/>
              <a:t>Jugendlichen</a:t>
            </a:r>
            <a:r>
              <a:rPr lang="en-US" dirty="0"/>
              <a:t> an:</a:t>
            </a:r>
          </a:p>
          <a:p>
            <a:pPr marL="0"/>
            <a:endParaRPr lang="en-US" dirty="0"/>
          </a:p>
          <a:p>
            <a:pPr marL="0"/>
            <a:r>
              <a:rPr lang="en-US" dirty="0">
                <a:solidFill>
                  <a:srgbClr val="002060"/>
                </a:solidFill>
                <a:hlinkClick r:id="rId4">
                  <a:extLst>
                    <a:ext uri="{A12FA001-AC4F-418D-AE19-62706E023703}">
                      <ahyp:hlinkClr xmlns:ahyp="http://schemas.microsoft.com/office/drawing/2018/hyperlinkcolor" val="tx"/>
                    </a:ext>
                  </a:extLst>
                </a:hlinkClick>
              </a:rPr>
              <a:t>https://www.youtube.com/watch?v=wqrHkM_6dsM&amp;t</a:t>
            </a:r>
            <a:endParaRPr lang="en-US" dirty="0">
              <a:solidFill>
                <a:srgbClr val="002060"/>
              </a:solidFill>
            </a:endParaRPr>
          </a:p>
          <a:p>
            <a:pPr marL="0"/>
            <a:endParaRPr lang="en-US" dirty="0"/>
          </a:p>
          <a:p>
            <a:endParaRPr lang="en-IE" dirty="0"/>
          </a:p>
        </p:txBody>
      </p:sp>
      <p:sp>
        <p:nvSpPr>
          <p:cNvPr id="6" name="Text Placeholder 5">
            <a:extLst>
              <a:ext uri="{FF2B5EF4-FFF2-40B4-BE49-F238E27FC236}">
                <a16:creationId xmlns:a16="http://schemas.microsoft.com/office/drawing/2014/main" id="{91AFE502-6915-4B81-AD27-2450AFB7EE9A}"/>
              </a:ext>
            </a:extLst>
          </p:cNvPr>
          <p:cNvSpPr>
            <a:spLocks noGrp="1"/>
          </p:cNvSpPr>
          <p:nvPr>
            <p:ph type="body" sz="quarter" idx="16"/>
          </p:nvPr>
        </p:nvSpPr>
        <p:spPr>
          <a:xfrm>
            <a:off x="747201" y="603451"/>
            <a:ext cx="5544269" cy="2233514"/>
          </a:xfrm>
        </p:spPr>
        <p:txBody>
          <a:bodyPr>
            <a:normAutofit/>
          </a:bodyPr>
          <a:lstStyle/>
          <a:p>
            <a:r>
              <a:rPr lang="en-IE" sz="2800" b="1" dirty="0"/>
              <a:t>VIDEO</a:t>
            </a:r>
          </a:p>
          <a:p>
            <a:endParaRPr lang="en-IE" sz="1800" dirty="0"/>
          </a:p>
          <a:p>
            <a:endParaRPr lang="en-IE" sz="1800" dirty="0"/>
          </a:p>
          <a:p>
            <a:r>
              <a:rPr lang="en-IE" sz="2400" dirty="0" err="1"/>
              <a:t>Neubelebung</a:t>
            </a:r>
            <a:r>
              <a:rPr lang="en-IE" sz="2400" dirty="0"/>
              <a:t> des </a:t>
            </a:r>
            <a:r>
              <a:rPr lang="en-IE" sz="2400" dirty="0" err="1"/>
              <a:t>bürgerschaftlichen</a:t>
            </a:r>
            <a:r>
              <a:rPr lang="en-IE" sz="2400" dirty="0"/>
              <a:t> Engagements von </a:t>
            </a:r>
            <a:r>
              <a:rPr lang="en-IE" sz="2400" dirty="0" err="1"/>
              <a:t>Jugendlichen</a:t>
            </a:r>
            <a:endParaRPr lang="en-IE" sz="2400" dirty="0"/>
          </a:p>
          <a:p>
            <a:endParaRPr lang="en-IE" dirty="0"/>
          </a:p>
        </p:txBody>
      </p:sp>
      <p:pic>
        <p:nvPicPr>
          <p:cNvPr id="10" name="Online Media 9" title="Restoring Youth Civic Engagement | Noah Tesfaye | TEDxLAHS">
            <a:hlinkClick r:id="" action="ppaction://media"/>
            <a:extLst>
              <a:ext uri="{FF2B5EF4-FFF2-40B4-BE49-F238E27FC236}">
                <a16:creationId xmlns:a16="http://schemas.microsoft.com/office/drawing/2014/main" id="{B5FB2969-927C-4D34-85BF-CDCB6E711448}"/>
              </a:ext>
            </a:extLst>
          </p:cNvPr>
          <p:cNvPicPr>
            <a:picLocks noRot="1" noChangeAspect="1"/>
          </p:cNvPicPr>
          <p:nvPr>
            <a:videoFile r:link="rId1"/>
          </p:nvPr>
        </p:nvPicPr>
        <p:blipFill>
          <a:blip r:embed="rId5"/>
          <a:stretch>
            <a:fillRect/>
          </a:stretch>
        </p:blipFill>
        <p:spPr>
          <a:xfrm>
            <a:off x="6982791" y="1203325"/>
            <a:ext cx="5215827" cy="4014312"/>
          </a:xfrm>
          <a:prstGeom prst="rect">
            <a:avLst/>
          </a:prstGeom>
        </p:spPr>
      </p:pic>
    </p:spTree>
    <p:extLst>
      <p:ext uri="{BB962C8B-B14F-4D97-AF65-F5344CB8AC3E}">
        <p14:creationId xmlns:p14="http://schemas.microsoft.com/office/powerpoint/2010/main" val="16823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fontScale="62500" lnSpcReduction="20000"/>
          </a:bodyPr>
          <a:lstStyle/>
          <a:p>
            <a:pPr marL="0">
              <a:lnSpc>
                <a:spcPct val="134000"/>
              </a:lnSpc>
              <a:spcBef>
                <a:spcPts val="0"/>
              </a:spcBef>
            </a:pPr>
            <a:r>
              <a:rPr lang="en-US" sz="2900" dirty="0" err="1"/>
              <a:t>Sehen</a:t>
            </a:r>
            <a:r>
              <a:rPr lang="en-US" sz="2900" dirty="0"/>
              <a:t> Sie </a:t>
            </a:r>
            <a:r>
              <a:rPr lang="en-US" sz="2900" dirty="0" err="1"/>
              <a:t>sich</a:t>
            </a:r>
            <a:r>
              <a:rPr lang="en-US" sz="2900" dirty="0"/>
              <a:t> das Video von </a:t>
            </a:r>
            <a:r>
              <a:rPr lang="en-US" sz="2900" b="1" dirty="0" err="1"/>
              <a:t>SocialErasmus</a:t>
            </a:r>
            <a:r>
              <a:rPr lang="en-US" sz="2900" b="1" dirty="0"/>
              <a:t>+</a:t>
            </a:r>
            <a:r>
              <a:rPr lang="en-US" sz="2900" dirty="0"/>
              <a:t> an, in dem die Third Mission der </a:t>
            </a:r>
            <a:r>
              <a:rPr lang="en-US" sz="2900" dirty="0" err="1"/>
              <a:t>Hochschulen</a:t>
            </a:r>
            <a:r>
              <a:rPr lang="en-US" sz="2900" dirty="0"/>
              <a:t> und der </a:t>
            </a:r>
            <a:r>
              <a:rPr lang="en-US" sz="2900" dirty="0" err="1"/>
              <a:t>kompetenzorientierte</a:t>
            </a:r>
            <a:r>
              <a:rPr lang="en-US" sz="2900" dirty="0"/>
              <a:t> </a:t>
            </a:r>
            <a:r>
              <a:rPr lang="en-US" sz="2900" dirty="0" err="1"/>
              <a:t>Lernansatz</a:t>
            </a:r>
            <a:r>
              <a:rPr lang="en-US" sz="2900" dirty="0"/>
              <a:t> </a:t>
            </a:r>
            <a:r>
              <a:rPr lang="en-US" sz="2900" dirty="0" err="1"/>
              <a:t>vorgestellt</a:t>
            </a:r>
            <a:r>
              <a:rPr lang="en-US" sz="2900" dirty="0"/>
              <a:t> und </a:t>
            </a:r>
            <a:r>
              <a:rPr lang="en-US" sz="2900" dirty="0" err="1"/>
              <a:t>ihre</a:t>
            </a:r>
            <a:r>
              <a:rPr lang="en-US" sz="2900" dirty="0"/>
              <a:t> </a:t>
            </a:r>
            <a:r>
              <a:rPr lang="en-US" sz="2900" dirty="0" err="1"/>
              <a:t>Verbindung</a:t>
            </a:r>
            <a:r>
              <a:rPr lang="en-US" sz="2900" dirty="0"/>
              <a:t> </a:t>
            </a:r>
            <a:r>
              <a:rPr lang="en-US" sz="2900" dirty="0" err="1"/>
              <a:t>zum</a:t>
            </a:r>
            <a:r>
              <a:rPr lang="en-US" sz="2900" dirty="0"/>
              <a:t> </a:t>
            </a:r>
            <a:r>
              <a:rPr lang="en-US" sz="2900" dirty="0" err="1"/>
              <a:t>bürgerschaftlichen</a:t>
            </a:r>
            <a:r>
              <a:rPr lang="en-US" sz="2900" dirty="0"/>
              <a:t> Engagement von </a:t>
            </a:r>
            <a:r>
              <a:rPr lang="en-US" sz="2900" dirty="0" err="1"/>
              <a:t>Studierenden</a:t>
            </a:r>
            <a:r>
              <a:rPr lang="en-US" sz="2900" dirty="0"/>
              <a:t> </a:t>
            </a:r>
            <a:r>
              <a:rPr lang="en-US" sz="2900" dirty="0" err="1"/>
              <a:t>hervorgehoben</a:t>
            </a:r>
            <a:r>
              <a:rPr lang="en-US" sz="2900" dirty="0"/>
              <a:t> </a:t>
            </a:r>
            <a:r>
              <a:rPr lang="en-US" sz="2900" dirty="0" err="1"/>
              <a:t>werden</a:t>
            </a:r>
            <a:r>
              <a:rPr lang="en-US" sz="2900" dirty="0"/>
              <a:t>:</a:t>
            </a:r>
          </a:p>
          <a:p>
            <a:pPr marL="0"/>
            <a:r>
              <a:rPr lang="en-US" dirty="0">
                <a:solidFill>
                  <a:srgbClr val="002060"/>
                </a:solidFill>
                <a:hlinkClick r:id="rId3">
                  <a:extLst>
                    <a:ext uri="{A12FA001-AC4F-418D-AE19-62706E023703}">
                      <ahyp:hlinkClr xmlns:ahyp="http://schemas.microsoft.com/office/drawing/2018/hyperlinkcolor" val="tx"/>
                    </a:ext>
                  </a:extLst>
                </a:hlinkClick>
              </a:rPr>
              <a:t>https://www.youtube.com/watch?v=BV8PICN1xWM</a:t>
            </a:r>
            <a:endParaRPr lang="en-US" dirty="0">
              <a:solidFill>
                <a:srgbClr val="002060"/>
              </a:solidFill>
            </a:endParaRPr>
          </a:p>
          <a:p>
            <a:pPr marL="0"/>
            <a:endParaRPr lang="en-US" dirty="0"/>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1092396"/>
          </a:xfrm>
        </p:spPr>
        <p:txBody>
          <a:bodyPr>
            <a:normAutofit/>
          </a:bodyPr>
          <a:lstStyle/>
          <a:p>
            <a:r>
              <a:rPr lang="en-IE" sz="3100" b="1" dirty="0"/>
              <a:t>VIDEO </a:t>
            </a:r>
          </a:p>
          <a:p>
            <a:r>
              <a:rPr lang="de-AT" sz="2000" dirty="0"/>
              <a:t>Third Mission der Hochschulen</a:t>
            </a:r>
            <a:endParaRPr lang="en-IE" sz="2000" dirty="0"/>
          </a:p>
        </p:txBody>
      </p:sp>
      <p:pic>
        <p:nvPicPr>
          <p:cNvPr id="8" name="Online Media 7" title="SocialErasmus+ | Third mission of universities and skill-oriented approach in learning">
            <a:hlinkClick r:id="" action="ppaction://media"/>
            <a:extLst>
              <a:ext uri="{FF2B5EF4-FFF2-40B4-BE49-F238E27FC236}">
                <a16:creationId xmlns:a16="http://schemas.microsoft.com/office/drawing/2014/main" id="{20DA2ABB-FF8A-4244-B2E7-C010E779E9AA}"/>
              </a:ext>
            </a:extLst>
          </p:cNvPr>
          <p:cNvPicPr>
            <a:picLocks noRot="1" noChangeAspect="1"/>
          </p:cNvPicPr>
          <p:nvPr>
            <a:videoFile r:link="rId1"/>
          </p:nvPr>
        </p:nvPicPr>
        <p:blipFill>
          <a:blip r:embed="rId4"/>
          <a:stretch>
            <a:fillRect/>
          </a:stretch>
        </p:blipFill>
        <p:spPr>
          <a:xfrm>
            <a:off x="7061200" y="1203325"/>
            <a:ext cx="5144625" cy="3913188"/>
          </a:xfrm>
          <a:prstGeom prst="rect">
            <a:avLst/>
          </a:prstGeom>
        </p:spPr>
      </p:pic>
    </p:spTree>
    <p:extLst>
      <p:ext uri="{BB962C8B-B14F-4D97-AF65-F5344CB8AC3E}">
        <p14:creationId xmlns:p14="http://schemas.microsoft.com/office/powerpoint/2010/main" val="1559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F1E6C5B-173D-4BDB-BB88-569980DCBD9A}"/>
              </a:ext>
            </a:extLst>
          </p:cNvPr>
          <p:cNvSpPr txBox="1"/>
          <p:nvPr/>
        </p:nvSpPr>
        <p:spPr>
          <a:xfrm>
            <a:off x="304800" y="1433915"/>
            <a:ext cx="11364686" cy="4401205"/>
          </a:xfrm>
          <a:prstGeom prst="rect">
            <a:avLst/>
          </a:prstGeom>
          <a:noFill/>
        </p:spPr>
        <p:txBody>
          <a:bodyPr wrap="square" rtlCol="0">
            <a:spAutoFit/>
          </a:bodyPr>
          <a:lstStyle/>
          <a:p>
            <a:r>
              <a:rPr lang="en-US" sz="2000" b="1" dirty="0" err="1">
                <a:solidFill>
                  <a:schemeClr val="bg1"/>
                </a:solidFill>
              </a:rPr>
              <a:t>Diese</a:t>
            </a:r>
            <a:r>
              <a:rPr lang="en-US" sz="2000" b="1" dirty="0">
                <a:solidFill>
                  <a:schemeClr val="bg1"/>
                </a:solidFill>
              </a:rPr>
              <a:t> Aufgabe </a:t>
            </a:r>
            <a:r>
              <a:rPr lang="en-US" sz="2000" b="1" dirty="0" err="1">
                <a:solidFill>
                  <a:schemeClr val="bg1"/>
                </a:solidFill>
              </a:rPr>
              <a:t>nimmt</a:t>
            </a:r>
            <a:r>
              <a:rPr lang="en-US" sz="2000" b="1" dirty="0">
                <a:solidFill>
                  <a:schemeClr val="bg1"/>
                </a:solidFill>
              </a:rPr>
              <a:t> </a:t>
            </a:r>
            <a:r>
              <a:rPr lang="en-US" sz="2000" b="1" dirty="0" err="1">
                <a:solidFill>
                  <a:schemeClr val="bg1"/>
                </a:solidFill>
              </a:rPr>
              <a:t>etwa</a:t>
            </a:r>
            <a:r>
              <a:rPr lang="en-US" sz="2000" b="1" dirty="0">
                <a:solidFill>
                  <a:schemeClr val="bg1"/>
                </a:solidFill>
              </a:rPr>
              <a:t> 45 </a:t>
            </a:r>
            <a:r>
              <a:rPr lang="en-US" sz="2000" b="1" dirty="0" err="1">
                <a:solidFill>
                  <a:schemeClr val="bg1"/>
                </a:solidFill>
              </a:rPr>
              <a:t>Minuten</a:t>
            </a:r>
            <a:r>
              <a:rPr lang="en-US" sz="2000" b="1" dirty="0">
                <a:solidFill>
                  <a:schemeClr val="bg1"/>
                </a:solidFill>
              </a:rPr>
              <a:t> in </a:t>
            </a:r>
            <a:r>
              <a:rPr lang="en-US" sz="2000" b="1" dirty="0" err="1">
                <a:solidFill>
                  <a:schemeClr val="bg1"/>
                </a:solidFill>
              </a:rPr>
              <a:t>Anspruch</a:t>
            </a:r>
            <a:r>
              <a:rPr lang="en-US" sz="2000" b="1" dirty="0">
                <a:solidFill>
                  <a:schemeClr val="bg1"/>
                </a:solidFill>
              </a:rPr>
              <a:t>.</a:t>
            </a:r>
          </a:p>
          <a:p>
            <a:r>
              <a:rPr lang="en-US" sz="2000" b="1" dirty="0">
                <a:solidFill>
                  <a:schemeClr val="bg1"/>
                </a:solidFill>
              </a:rPr>
              <a:t> </a:t>
            </a:r>
          </a:p>
          <a:p>
            <a:r>
              <a:rPr lang="en-US" sz="2000" dirty="0">
                <a:solidFill>
                  <a:schemeClr val="bg1"/>
                </a:solidFill>
              </a:rPr>
              <a:t>Schritt 1: </a:t>
            </a:r>
            <a:r>
              <a:rPr lang="en-US" sz="2000" dirty="0" err="1">
                <a:solidFill>
                  <a:schemeClr val="bg1"/>
                </a:solidFill>
              </a:rPr>
              <a:t>Sehen</a:t>
            </a:r>
            <a:r>
              <a:rPr lang="en-US" sz="2000" dirty="0">
                <a:solidFill>
                  <a:schemeClr val="bg1"/>
                </a:solidFill>
              </a:rPr>
              <a:t> Sie </a:t>
            </a:r>
            <a:r>
              <a:rPr lang="en-US" sz="2000" dirty="0" err="1">
                <a:solidFill>
                  <a:schemeClr val="bg1"/>
                </a:solidFill>
              </a:rPr>
              <a:t>sich</a:t>
            </a:r>
            <a:r>
              <a:rPr lang="en-US" sz="2000" dirty="0">
                <a:solidFill>
                  <a:schemeClr val="bg1"/>
                </a:solidFill>
              </a:rPr>
              <a:t> die </a:t>
            </a:r>
            <a:r>
              <a:rPr lang="en-US" sz="2000" dirty="0" err="1">
                <a:solidFill>
                  <a:schemeClr val="bg1"/>
                </a:solidFill>
              </a:rPr>
              <a:t>vorangestellten</a:t>
            </a:r>
            <a:r>
              <a:rPr lang="en-US" sz="2000" dirty="0">
                <a:solidFill>
                  <a:schemeClr val="bg1"/>
                </a:solidFill>
              </a:rPr>
              <a:t> Videos an. </a:t>
            </a:r>
            <a:r>
              <a:rPr lang="en-US" sz="2000" dirty="0" err="1">
                <a:solidFill>
                  <a:schemeClr val="bg1"/>
                </a:solidFill>
              </a:rPr>
              <a:t>Klicken</a:t>
            </a:r>
            <a:r>
              <a:rPr lang="en-US" sz="2000" dirty="0">
                <a:solidFill>
                  <a:schemeClr val="bg1"/>
                </a:solidFill>
              </a:rPr>
              <a:t> Sie auf die Links </a:t>
            </a:r>
            <a:r>
              <a:rPr lang="en-US" sz="2000" dirty="0" err="1">
                <a:solidFill>
                  <a:schemeClr val="bg1"/>
                </a:solidFill>
              </a:rPr>
              <a:t>zu</a:t>
            </a:r>
            <a:r>
              <a:rPr lang="en-US" sz="2000" dirty="0">
                <a:solidFill>
                  <a:schemeClr val="bg1"/>
                </a:solidFill>
              </a:rPr>
              <a:t> </a:t>
            </a:r>
            <a:r>
              <a:rPr lang="en-US" sz="2000" dirty="0" err="1">
                <a:solidFill>
                  <a:schemeClr val="bg1"/>
                </a:solidFill>
              </a:rPr>
              <a:t>Beispielen</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digitalem</a:t>
            </a:r>
            <a:r>
              <a:rPr lang="en-US" sz="2000" dirty="0">
                <a:solidFill>
                  <a:schemeClr val="bg1"/>
                </a:solidFill>
              </a:rPr>
              <a:t> </a:t>
            </a:r>
            <a:r>
              <a:rPr lang="en-US" sz="2000" dirty="0" err="1">
                <a:solidFill>
                  <a:schemeClr val="bg1"/>
                </a:solidFill>
              </a:rPr>
              <a:t>studentischem</a:t>
            </a:r>
            <a:r>
              <a:rPr lang="en-US" sz="2000" dirty="0">
                <a:solidFill>
                  <a:schemeClr val="bg1"/>
                </a:solidFill>
              </a:rPr>
              <a:t> Engagement in den </a:t>
            </a:r>
            <a:r>
              <a:rPr lang="en-US" sz="2000" dirty="0" err="1">
                <a:solidFill>
                  <a:schemeClr val="bg1"/>
                </a:solidFill>
              </a:rPr>
              <a:t>verschiedenen</a:t>
            </a:r>
            <a:r>
              <a:rPr lang="en-US" sz="2000" dirty="0">
                <a:solidFill>
                  <a:schemeClr val="bg1"/>
                </a:solidFill>
              </a:rPr>
              <a:t> </a:t>
            </a:r>
            <a:r>
              <a:rPr lang="en-US" sz="2000" dirty="0" err="1">
                <a:solidFill>
                  <a:schemeClr val="bg1"/>
                </a:solidFill>
              </a:rPr>
              <a:t>europäischen</a:t>
            </a:r>
            <a:r>
              <a:rPr lang="en-US" sz="2000" dirty="0">
                <a:solidFill>
                  <a:schemeClr val="bg1"/>
                </a:solidFill>
              </a:rPr>
              <a:t> </a:t>
            </a:r>
            <a:r>
              <a:rPr lang="en-US" sz="2000" dirty="0" err="1">
                <a:solidFill>
                  <a:schemeClr val="bg1"/>
                </a:solidFill>
              </a:rPr>
              <a:t>Ländern</a:t>
            </a:r>
            <a:r>
              <a:rPr lang="en-US" sz="2000" dirty="0">
                <a:solidFill>
                  <a:schemeClr val="bg1"/>
                </a:solidFill>
              </a:rPr>
              <a:t>.</a:t>
            </a:r>
          </a:p>
          <a:p>
            <a:r>
              <a:rPr lang="en-US" sz="2000" dirty="0">
                <a:solidFill>
                  <a:schemeClr val="bg1"/>
                </a:solidFill>
              </a:rPr>
              <a:t>Schritt 2: </a:t>
            </a:r>
            <a:r>
              <a:rPr lang="en-US" sz="2000" dirty="0" err="1">
                <a:solidFill>
                  <a:schemeClr val="bg1"/>
                </a:solidFill>
              </a:rPr>
              <a:t>Bearbeiten</a:t>
            </a:r>
            <a:r>
              <a:rPr lang="en-US" sz="2000" dirty="0">
                <a:solidFill>
                  <a:schemeClr val="bg1"/>
                </a:solidFill>
              </a:rPr>
              <a:t> Sie die </a:t>
            </a:r>
            <a:r>
              <a:rPr lang="en-US" sz="2000" dirty="0" err="1">
                <a:solidFill>
                  <a:schemeClr val="bg1"/>
                </a:solidFill>
              </a:rPr>
              <a:t>folgenden</a:t>
            </a:r>
            <a:r>
              <a:rPr lang="en-US" sz="2000" dirty="0">
                <a:solidFill>
                  <a:schemeClr val="bg1"/>
                </a:solidFill>
              </a:rPr>
              <a:t> </a:t>
            </a:r>
            <a:r>
              <a:rPr lang="en-US" sz="2000" dirty="0" err="1">
                <a:solidFill>
                  <a:schemeClr val="bg1"/>
                </a:solidFill>
              </a:rPr>
              <a:t>Aufgabenstellungen</a:t>
            </a:r>
            <a:r>
              <a:rPr lang="en-US" sz="2000" dirty="0">
                <a:solidFill>
                  <a:schemeClr val="bg1"/>
                </a:solidFill>
              </a:rPr>
              <a:t>:</a:t>
            </a:r>
          </a:p>
          <a:p>
            <a:pPr marL="342900" indent="-342900">
              <a:buFont typeface="Arial" panose="020B0604020202020204" pitchFamily="34" charset="0"/>
              <a:buChar char="•"/>
            </a:pPr>
            <a:r>
              <a:rPr lang="en-US" sz="2000" dirty="0" err="1">
                <a:solidFill>
                  <a:schemeClr val="bg1"/>
                </a:solidFill>
              </a:rPr>
              <a:t>Nennen</a:t>
            </a:r>
            <a:r>
              <a:rPr lang="en-US" sz="2000" dirty="0">
                <a:solidFill>
                  <a:schemeClr val="bg1"/>
                </a:solidFill>
              </a:rPr>
              <a:t> Sie </a:t>
            </a:r>
            <a:r>
              <a:rPr lang="en-US" sz="2000" dirty="0" err="1">
                <a:solidFill>
                  <a:schemeClr val="bg1"/>
                </a:solidFill>
              </a:rPr>
              <a:t>verschiedene</a:t>
            </a:r>
            <a:r>
              <a:rPr lang="en-US" sz="2000" dirty="0">
                <a:solidFill>
                  <a:schemeClr val="bg1"/>
                </a:solidFill>
              </a:rPr>
              <a:t> </a:t>
            </a:r>
            <a:r>
              <a:rPr lang="en-US" sz="2000" dirty="0" err="1">
                <a:solidFill>
                  <a:schemeClr val="bg1"/>
                </a:solidFill>
              </a:rPr>
              <a:t>lokale</a:t>
            </a:r>
            <a:r>
              <a:rPr lang="en-US" sz="2000" dirty="0">
                <a:solidFill>
                  <a:schemeClr val="bg1"/>
                </a:solidFill>
              </a:rPr>
              <a:t> </a:t>
            </a:r>
            <a:r>
              <a:rPr lang="en-US" sz="2000" dirty="0" err="1">
                <a:solidFill>
                  <a:schemeClr val="bg1"/>
                </a:solidFill>
              </a:rPr>
              <a:t>oder</a:t>
            </a:r>
            <a:r>
              <a:rPr lang="en-US" sz="2000" dirty="0">
                <a:solidFill>
                  <a:schemeClr val="bg1"/>
                </a:solidFill>
              </a:rPr>
              <a:t> </a:t>
            </a:r>
            <a:r>
              <a:rPr lang="en-US" sz="2000" dirty="0" err="1">
                <a:solidFill>
                  <a:schemeClr val="bg1"/>
                </a:solidFill>
              </a:rPr>
              <a:t>globale</a:t>
            </a:r>
            <a:r>
              <a:rPr lang="en-US" sz="2000" dirty="0">
                <a:solidFill>
                  <a:schemeClr val="bg1"/>
                </a:solidFill>
              </a:rPr>
              <a:t> </a:t>
            </a:r>
            <a:r>
              <a:rPr lang="en-US" sz="2000" dirty="0" err="1">
                <a:solidFill>
                  <a:schemeClr val="bg1"/>
                </a:solidFill>
              </a:rPr>
              <a:t>Probleme</a:t>
            </a:r>
            <a:r>
              <a:rPr lang="en-US" sz="2000" dirty="0">
                <a:solidFill>
                  <a:schemeClr val="bg1"/>
                </a:solidFill>
              </a:rPr>
              <a:t>, die </a:t>
            </a:r>
            <a:r>
              <a:rPr lang="en-US" sz="2000" dirty="0" err="1">
                <a:solidFill>
                  <a:schemeClr val="bg1"/>
                </a:solidFill>
              </a:rPr>
              <a:t>durch</a:t>
            </a:r>
            <a:r>
              <a:rPr lang="en-US" sz="2000" dirty="0">
                <a:solidFill>
                  <a:schemeClr val="bg1"/>
                </a:solidFill>
              </a:rPr>
              <a:t> </a:t>
            </a:r>
            <a:r>
              <a:rPr lang="en-US" sz="2000" dirty="0" err="1">
                <a:solidFill>
                  <a:schemeClr val="bg1"/>
                </a:solidFill>
              </a:rPr>
              <a:t>Aktivitäten</a:t>
            </a:r>
            <a:r>
              <a:rPr lang="en-US" sz="2000" dirty="0">
                <a:solidFill>
                  <a:schemeClr val="bg1"/>
                </a:solidFill>
              </a:rPr>
              <a:t> des </a:t>
            </a:r>
            <a:r>
              <a:rPr lang="en-US" sz="2000" dirty="0" err="1">
                <a:solidFill>
                  <a:schemeClr val="bg1"/>
                </a:solidFill>
              </a:rPr>
              <a:t>digitalen</a:t>
            </a:r>
            <a:r>
              <a:rPr lang="en-US" sz="2000" dirty="0">
                <a:solidFill>
                  <a:schemeClr val="bg1"/>
                </a:solidFill>
              </a:rPr>
              <a:t> </a:t>
            </a:r>
            <a:r>
              <a:rPr lang="en-US" sz="2000" dirty="0" err="1">
                <a:solidFill>
                  <a:schemeClr val="bg1"/>
                </a:solidFill>
              </a:rPr>
              <a:t>studentischen</a:t>
            </a:r>
            <a:r>
              <a:rPr lang="en-US" sz="2000" dirty="0">
                <a:solidFill>
                  <a:schemeClr val="bg1"/>
                </a:solidFill>
              </a:rPr>
              <a:t> Engagements </a:t>
            </a:r>
            <a:r>
              <a:rPr lang="en-US" sz="2000" dirty="0" err="1">
                <a:solidFill>
                  <a:schemeClr val="bg1"/>
                </a:solidFill>
              </a:rPr>
              <a:t>bearbeitet</a:t>
            </a:r>
            <a:r>
              <a:rPr lang="en-US" sz="2000" dirty="0">
                <a:solidFill>
                  <a:schemeClr val="bg1"/>
                </a:solidFill>
              </a:rPr>
              <a:t> </a:t>
            </a:r>
            <a:r>
              <a:rPr lang="en-US" sz="2000" dirty="0" err="1">
                <a:solidFill>
                  <a:schemeClr val="bg1"/>
                </a:solidFill>
              </a:rPr>
              <a:t>werden</a:t>
            </a:r>
            <a:r>
              <a:rPr lang="en-US" sz="2000" dirty="0">
                <a:solidFill>
                  <a:schemeClr val="bg1"/>
                </a:solidFill>
              </a:rPr>
              <a:t> </a:t>
            </a:r>
            <a:r>
              <a:rPr lang="en-US" sz="2000" dirty="0" err="1">
                <a:solidFill>
                  <a:schemeClr val="bg1"/>
                </a:solidFill>
              </a:rPr>
              <a:t>können</a:t>
            </a:r>
            <a:r>
              <a:rPr lang="en-US" sz="2000" dirty="0">
                <a:solidFill>
                  <a:schemeClr val="bg1"/>
                </a:solidFill>
              </a:rPr>
              <a:t>.</a:t>
            </a:r>
          </a:p>
          <a:p>
            <a:pPr marL="342900" indent="-342900">
              <a:buFont typeface="Arial" panose="020B0604020202020204" pitchFamily="34" charset="0"/>
              <a:buChar char="•"/>
            </a:pPr>
            <a:r>
              <a:rPr lang="en-US" sz="2000" dirty="0" err="1">
                <a:solidFill>
                  <a:schemeClr val="bg1"/>
                </a:solidFill>
              </a:rPr>
              <a:t>Welche</a:t>
            </a:r>
            <a:r>
              <a:rPr lang="en-US" sz="2000" dirty="0">
                <a:solidFill>
                  <a:schemeClr val="bg1"/>
                </a:solidFill>
              </a:rPr>
              <a:t> </a:t>
            </a:r>
            <a:r>
              <a:rPr lang="en-US" sz="2000" dirty="0" err="1">
                <a:solidFill>
                  <a:schemeClr val="bg1"/>
                </a:solidFill>
              </a:rPr>
              <a:t>Möglichkeiten</a:t>
            </a:r>
            <a:r>
              <a:rPr lang="en-US" sz="2000" dirty="0">
                <a:solidFill>
                  <a:schemeClr val="bg1"/>
                </a:solidFill>
              </a:rPr>
              <a:t> </a:t>
            </a:r>
            <a:r>
              <a:rPr lang="en-US" sz="2000" dirty="0" err="1">
                <a:solidFill>
                  <a:schemeClr val="bg1"/>
                </a:solidFill>
              </a:rPr>
              <a:t>kennen</a:t>
            </a:r>
            <a:r>
              <a:rPr lang="en-US" sz="2000" dirty="0">
                <a:solidFill>
                  <a:schemeClr val="bg1"/>
                </a:solidFill>
              </a:rPr>
              <a:t> Sie, um </a:t>
            </a:r>
            <a:r>
              <a:rPr lang="en-US" sz="2000" dirty="0" err="1">
                <a:solidFill>
                  <a:schemeClr val="bg1"/>
                </a:solidFill>
              </a:rPr>
              <a:t>bestimmte</a:t>
            </a:r>
            <a:r>
              <a:rPr lang="en-US" sz="2000" dirty="0">
                <a:solidFill>
                  <a:schemeClr val="bg1"/>
                </a:solidFill>
              </a:rPr>
              <a:t> </a:t>
            </a:r>
            <a:r>
              <a:rPr lang="en-US" sz="2000" dirty="0" err="1">
                <a:solidFill>
                  <a:schemeClr val="bg1"/>
                </a:solidFill>
              </a:rPr>
              <a:t>Problemlagen</a:t>
            </a:r>
            <a:r>
              <a:rPr lang="en-US" sz="2000" dirty="0">
                <a:solidFill>
                  <a:schemeClr val="bg1"/>
                </a:solidFill>
              </a:rPr>
              <a:t> in </a:t>
            </a:r>
            <a:r>
              <a:rPr lang="en-US" sz="2000" dirty="0" err="1">
                <a:solidFill>
                  <a:schemeClr val="bg1"/>
                </a:solidFill>
              </a:rPr>
              <a:t>Ihrer</a:t>
            </a:r>
            <a:r>
              <a:rPr lang="en-US" sz="2000" dirty="0">
                <a:solidFill>
                  <a:schemeClr val="bg1"/>
                </a:solidFill>
              </a:rPr>
              <a:t> </a:t>
            </a:r>
            <a:r>
              <a:rPr lang="en-US" sz="2000" dirty="0" err="1">
                <a:solidFill>
                  <a:schemeClr val="bg1"/>
                </a:solidFill>
              </a:rPr>
              <a:t>lokalen</a:t>
            </a:r>
            <a:r>
              <a:rPr lang="en-US" sz="2000" dirty="0">
                <a:solidFill>
                  <a:schemeClr val="bg1"/>
                </a:solidFill>
              </a:rPr>
              <a:t> </a:t>
            </a:r>
            <a:r>
              <a:rPr lang="en-US" sz="2000" dirty="0" err="1">
                <a:solidFill>
                  <a:schemeClr val="bg1"/>
                </a:solidFill>
              </a:rPr>
              <a:t>Umgebung</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bearbeiten</a:t>
            </a:r>
            <a:r>
              <a:rPr lang="en-US" sz="2000" dirty="0">
                <a:solidFill>
                  <a:schemeClr val="bg1"/>
                </a:solidFill>
              </a:rPr>
              <a:t>? Wie </a:t>
            </a:r>
            <a:r>
              <a:rPr lang="en-US" sz="2000" dirty="0" err="1">
                <a:solidFill>
                  <a:schemeClr val="bg1"/>
                </a:solidFill>
              </a:rPr>
              <a:t>würden</a:t>
            </a:r>
            <a:r>
              <a:rPr lang="en-US" sz="2000" dirty="0">
                <a:solidFill>
                  <a:schemeClr val="bg1"/>
                </a:solidFill>
              </a:rPr>
              <a:t> Sie </a:t>
            </a:r>
            <a:r>
              <a:rPr lang="en-US" sz="2000" dirty="0" err="1">
                <a:solidFill>
                  <a:schemeClr val="bg1"/>
                </a:solidFill>
              </a:rPr>
              <a:t>diese</a:t>
            </a:r>
            <a:r>
              <a:rPr lang="en-US" sz="2000" dirty="0">
                <a:solidFill>
                  <a:schemeClr val="bg1"/>
                </a:solidFill>
              </a:rPr>
              <a:t> </a:t>
            </a:r>
            <a:r>
              <a:rPr lang="en-US" sz="2000" dirty="0" err="1">
                <a:solidFill>
                  <a:schemeClr val="bg1"/>
                </a:solidFill>
              </a:rPr>
              <a:t>umsetzen</a:t>
            </a:r>
            <a:r>
              <a:rPr lang="en-US" sz="2000" dirty="0">
                <a:solidFill>
                  <a:schemeClr val="bg1"/>
                </a:solidFill>
              </a:rPr>
              <a:t>?</a:t>
            </a:r>
          </a:p>
          <a:p>
            <a:endParaRPr lang="en-US" sz="2000" dirty="0">
              <a:solidFill>
                <a:schemeClr val="bg1"/>
              </a:solidFill>
            </a:endParaRPr>
          </a:p>
          <a:p>
            <a:r>
              <a:rPr lang="en-US" sz="2000" b="1" dirty="0">
                <a:solidFill>
                  <a:schemeClr val="bg1"/>
                </a:solidFill>
              </a:rPr>
              <a:t>Tipp: </a:t>
            </a:r>
            <a:r>
              <a:rPr lang="en-US" sz="2000" dirty="0" err="1">
                <a:solidFill>
                  <a:schemeClr val="bg1"/>
                </a:solidFill>
              </a:rPr>
              <a:t>Fällt</a:t>
            </a:r>
            <a:r>
              <a:rPr lang="en-US" sz="2000" dirty="0">
                <a:solidFill>
                  <a:schemeClr val="bg1"/>
                </a:solidFill>
              </a:rPr>
              <a:t> es </a:t>
            </a:r>
            <a:r>
              <a:rPr lang="en-US" sz="2000" dirty="0" err="1">
                <a:solidFill>
                  <a:schemeClr val="bg1"/>
                </a:solidFill>
              </a:rPr>
              <a:t>Ihnen</a:t>
            </a:r>
            <a:r>
              <a:rPr lang="en-US" sz="2000" dirty="0">
                <a:solidFill>
                  <a:schemeClr val="bg1"/>
                </a:solidFill>
              </a:rPr>
              <a:t> </a:t>
            </a:r>
            <a:r>
              <a:rPr lang="en-US" sz="2000" dirty="0" err="1">
                <a:solidFill>
                  <a:schemeClr val="bg1"/>
                </a:solidFill>
              </a:rPr>
              <a:t>schwer</a:t>
            </a:r>
            <a:r>
              <a:rPr lang="en-US" sz="2000" dirty="0">
                <a:solidFill>
                  <a:schemeClr val="bg1"/>
                </a:solidFill>
              </a:rPr>
              <a:t>, Ideen </a:t>
            </a:r>
            <a:r>
              <a:rPr lang="en-US" sz="2000" dirty="0" err="1">
                <a:solidFill>
                  <a:schemeClr val="bg1"/>
                </a:solidFill>
              </a:rPr>
              <a:t>zu</a:t>
            </a:r>
            <a:r>
              <a:rPr lang="en-US" sz="2000" dirty="0">
                <a:solidFill>
                  <a:schemeClr val="bg1"/>
                </a:solidFill>
              </a:rPr>
              <a:t> </a:t>
            </a:r>
            <a:r>
              <a:rPr lang="en-US" sz="2000" dirty="0" err="1">
                <a:solidFill>
                  <a:schemeClr val="bg1"/>
                </a:solidFill>
              </a:rPr>
              <a:t>entwickeln</a:t>
            </a:r>
            <a:r>
              <a:rPr lang="en-US" sz="2000" dirty="0">
                <a:solidFill>
                  <a:schemeClr val="bg1"/>
                </a:solidFill>
              </a:rPr>
              <a:t>? </a:t>
            </a:r>
            <a:r>
              <a:rPr lang="en-US" sz="2000" dirty="0" err="1">
                <a:solidFill>
                  <a:schemeClr val="bg1"/>
                </a:solidFill>
              </a:rPr>
              <a:t>Denken</a:t>
            </a:r>
            <a:r>
              <a:rPr lang="en-US" sz="2000" dirty="0">
                <a:solidFill>
                  <a:schemeClr val="bg1"/>
                </a:solidFill>
              </a:rPr>
              <a:t> Sie an das, was Sie in </a:t>
            </a:r>
            <a:r>
              <a:rPr lang="en-US" sz="2000" dirty="0" err="1">
                <a:solidFill>
                  <a:schemeClr val="bg1"/>
                </a:solidFill>
              </a:rPr>
              <a:t>diesem</a:t>
            </a:r>
            <a:r>
              <a:rPr lang="en-US" sz="2000" dirty="0">
                <a:solidFill>
                  <a:schemeClr val="bg1"/>
                </a:solidFill>
              </a:rPr>
              <a:t> Modul und in den Videos </a:t>
            </a:r>
            <a:r>
              <a:rPr lang="en-US" sz="2000" dirty="0" err="1">
                <a:solidFill>
                  <a:schemeClr val="bg1"/>
                </a:solidFill>
              </a:rPr>
              <a:t>gelernt</a:t>
            </a:r>
            <a:r>
              <a:rPr lang="en-US" sz="2000" dirty="0">
                <a:solidFill>
                  <a:schemeClr val="bg1"/>
                </a:solidFill>
              </a:rPr>
              <a:t> </a:t>
            </a:r>
            <a:r>
              <a:rPr lang="en-US" sz="2000" dirty="0" err="1">
                <a:solidFill>
                  <a:schemeClr val="bg1"/>
                </a:solidFill>
              </a:rPr>
              <a:t>haben</a:t>
            </a:r>
            <a:r>
              <a:rPr lang="en-US" sz="2000" dirty="0">
                <a:solidFill>
                  <a:schemeClr val="bg1"/>
                </a:solidFill>
              </a:rPr>
              <a:t> und </a:t>
            </a:r>
            <a:r>
              <a:rPr lang="en-US" sz="2000" dirty="0" err="1">
                <a:solidFill>
                  <a:schemeClr val="bg1"/>
                </a:solidFill>
              </a:rPr>
              <a:t>beziehen</a:t>
            </a:r>
            <a:r>
              <a:rPr lang="en-US" sz="2000" dirty="0">
                <a:solidFill>
                  <a:schemeClr val="bg1"/>
                </a:solidFill>
              </a:rPr>
              <a:t> Sie dieses Wissen auf </a:t>
            </a:r>
            <a:r>
              <a:rPr lang="en-US" sz="2000" dirty="0" err="1">
                <a:solidFill>
                  <a:schemeClr val="bg1"/>
                </a:solidFill>
              </a:rPr>
              <a:t>Ihre</a:t>
            </a:r>
            <a:r>
              <a:rPr lang="en-US" sz="2000" dirty="0">
                <a:solidFill>
                  <a:schemeClr val="bg1"/>
                </a:solidFill>
              </a:rPr>
              <a:t> </a:t>
            </a:r>
            <a:r>
              <a:rPr lang="en-US" sz="2000" dirty="0" err="1">
                <a:solidFill>
                  <a:schemeClr val="bg1"/>
                </a:solidFill>
              </a:rPr>
              <a:t>Antworten</a:t>
            </a:r>
            <a:r>
              <a:rPr lang="en-US" sz="2000" dirty="0">
                <a:solidFill>
                  <a:schemeClr val="bg1"/>
                </a:solidFill>
              </a:rPr>
              <a:t>. Sie </a:t>
            </a:r>
            <a:r>
              <a:rPr lang="en-US" sz="2000" dirty="0" err="1">
                <a:solidFill>
                  <a:schemeClr val="bg1"/>
                </a:solidFill>
              </a:rPr>
              <a:t>können</a:t>
            </a:r>
            <a:r>
              <a:rPr lang="en-US" sz="2000" dirty="0">
                <a:solidFill>
                  <a:schemeClr val="bg1"/>
                </a:solidFill>
              </a:rPr>
              <a:t> </a:t>
            </a:r>
            <a:r>
              <a:rPr lang="en-US" sz="2000" dirty="0" err="1">
                <a:solidFill>
                  <a:schemeClr val="bg1"/>
                </a:solidFill>
              </a:rPr>
              <a:t>auch</a:t>
            </a:r>
            <a:r>
              <a:rPr lang="en-US" sz="2000" dirty="0">
                <a:solidFill>
                  <a:schemeClr val="bg1"/>
                </a:solidFill>
              </a:rPr>
              <a:t> </a:t>
            </a:r>
            <a:r>
              <a:rPr lang="en-US" sz="2000" dirty="0" err="1">
                <a:solidFill>
                  <a:schemeClr val="bg1"/>
                </a:solidFill>
              </a:rPr>
              <a:t>über</a:t>
            </a:r>
            <a:r>
              <a:rPr lang="en-US" sz="2000" dirty="0">
                <a:solidFill>
                  <a:schemeClr val="bg1"/>
                </a:solidFill>
              </a:rPr>
              <a:t> </a:t>
            </a:r>
            <a:r>
              <a:rPr lang="en-US" sz="2000" dirty="0" err="1">
                <a:solidFill>
                  <a:schemeClr val="bg1"/>
                </a:solidFill>
              </a:rPr>
              <a:t>ihre</a:t>
            </a:r>
            <a:r>
              <a:rPr lang="en-US" sz="2000" dirty="0">
                <a:solidFill>
                  <a:schemeClr val="bg1"/>
                </a:solidFill>
              </a:rPr>
              <a:t> </a:t>
            </a:r>
            <a:r>
              <a:rPr lang="en-US" sz="2000" dirty="0" err="1">
                <a:solidFill>
                  <a:schemeClr val="bg1"/>
                </a:solidFill>
              </a:rPr>
              <a:t>bisherigen</a:t>
            </a:r>
            <a:r>
              <a:rPr lang="en-US" sz="2000" dirty="0">
                <a:solidFill>
                  <a:schemeClr val="bg1"/>
                </a:solidFill>
              </a:rPr>
              <a:t> </a:t>
            </a:r>
            <a:r>
              <a:rPr lang="en-US" sz="2000" dirty="0" err="1">
                <a:solidFill>
                  <a:schemeClr val="bg1"/>
                </a:solidFill>
              </a:rPr>
              <a:t>Erfahrungen</a:t>
            </a:r>
            <a:r>
              <a:rPr lang="en-US" sz="2000" dirty="0">
                <a:solidFill>
                  <a:schemeClr val="bg1"/>
                </a:solidFill>
              </a:rPr>
              <a:t> des Engagements </a:t>
            </a:r>
            <a:r>
              <a:rPr lang="en-US" sz="2000" dirty="0" err="1">
                <a:solidFill>
                  <a:schemeClr val="bg1"/>
                </a:solidFill>
              </a:rPr>
              <a:t>nachdenken</a:t>
            </a:r>
            <a:r>
              <a:rPr lang="en-US" sz="2000" dirty="0">
                <a:solidFill>
                  <a:schemeClr val="bg1"/>
                </a:solidFill>
              </a:rPr>
              <a:t> und </a:t>
            </a:r>
            <a:r>
              <a:rPr lang="en-US" sz="2000" dirty="0" err="1">
                <a:solidFill>
                  <a:schemeClr val="bg1"/>
                </a:solidFill>
              </a:rPr>
              <a:t>diese</a:t>
            </a:r>
            <a:r>
              <a:rPr lang="en-US" sz="2000" dirty="0">
                <a:solidFill>
                  <a:schemeClr val="bg1"/>
                </a:solidFill>
              </a:rPr>
              <a:t> </a:t>
            </a:r>
            <a:r>
              <a:rPr lang="en-US" sz="2000" dirty="0" err="1">
                <a:solidFill>
                  <a:schemeClr val="bg1"/>
                </a:solidFill>
              </a:rPr>
              <a:t>einbringen</a:t>
            </a:r>
            <a:r>
              <a:rPr lang="en-US" sz="2000" dirty="0">
                <a:solidFill>
                  <a:schemeClr val="bg1"/>
                </a:solidFill>
              </a:rPr>
              <a:t>.</a:t>
            </a:r>
          </a:p>
          <a:p>
            <a:endParaRPr lang="en-US" sz="2000" dirty="0">
              <a:solidFill>
                <a:schemeClr val="bg1"/>
              </a:solidFill>
            </a:endParaRPr>
          </a:p>
        </p:txBody>
      </p:sp>
      <p:sp>
        <p:nvSpPr>
          <p:cNvPr id="7" name="Text Placeholder 14">
            <a:extLst>
              <a:ext uri="{FF2B5EF4-FFF2-40B4-BE49-F238E27FC236}">
                <a16:creationId xmlns:a16="http://schemas.microsoft.com/office/drawing/2014/main" id="{ABA7B9DD-D12D-69B9-0615-7CB78CBEB762}"/>
              </a:ext>
            </a:extLst>
          </p:cNvPr>
          <p:cNvSpPr txBox="1">
            <a:spLocks/>
          </p:cNvSpPr>
          <p:nvPr/>
        </p:nvSpPr>
        <p:spPr>
          <a:xfrm>
            <a:off x="734714" y="642972"/>
            <a:ext cx="10808102" cy="5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800" b="1" dirty="0" err="1"/>
              <a:t>Übung</a:t>
            </a:r>
            <a:r>
              <a:rPr lang="en-IE" sz="2800" b="1" dirty="0"/>
              <a:t> 1: </a:t>
            </a:r>
            <a:r>
              <a:rPr lang="en-IE" sz="2800" b="1" dirty="0" err="1"/>
              <a:t>Einzelaktivität</a:t>
            </a:r>
            <a:endParaRPr lang="en-IE" sz="2800" b="1" dirty="0"/>
          </a:p>
          <a:p>
            <a:endParaRPr lang="en-IE" dirty="0"/>
          </a:p>
        </p:txBody>
      </p:sp>
    </p:spTree>
    <p:extLst>
      <p:ext uri="{BB962C8B-B14F-4D97-AF65-F5344CB8AC3E}">
        <p14:creationId xmlns:p14="http://schemas.microsoft.com/office/powerpoint/2010/main" val="1120568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F1E6C5B-173D-4BDB-BB88-569980DCBD9A}"/>
              </a:ext>
            </a:extLst>
          </p:cNvPr>
          <p:cNvSpPr txBox="1"/>
          <p:nvPr/>
        </p:nvSpPr>
        <p:spPr>
          <a:xfrm>
            <a:off x="304800" y="1321381"/>
            <a:ext cx="11572461" cy="3785652"/>
          </a:xfrm>
          <a:prstGeom prst="rect">
            <a:avLst/>
          </a:prstGeom>
          <a:noFill/>
        </p:spPr>
        <p:txBody>
          <a:bodyPr wrap="square" rtlCol="0">
            <a:spAutoFit/>
          </a:bodyPr>
          <a:lstStyle/>
          <a:p>
            <a:endParaRPr lang="en-US" sz="2000" b="1" dirty="0">
              <a:solidFill>
                <a:schemeClr val="bg1"/>
              </a:solidFill>
            </a:endParaRPr>
          </a:p>
          <a:p>
            <a:r>
              <a:rPr lang="en-US" sz="2000" b="1" dirty="0" err="1">
                <a:solidFill>
                  <a:schemeClr val="bg1"/>
                </a:solidFill>
              </a:rPr>
              <a:t>Diese</a:t>
            </a:r>
            <a:r>
              <a:rPr lang="en-US" sz="2000" b="1" dirty="0">
                <a:solidFill>
                  <a:schemeClr val="bg1"/>
                </a:solidFill>
              </a:rPr>
              <a:t> </a:t>
            </a:r>
            <a:r>
              <a:rPr lang="en-US" sz="2000" b="1" dirty="0" err="1">
                <a:solidFill>
                  <a:schemeClr val="bg1"/>
                </a:solidFill>
              </a:rPr>
              <a:t>Aktivität</a:t>
            </a:r>
            <a:r>
              <a:rPr lang="en-US" sz="2000" b="1" dirty="0">
                <a:solidFill>
                  <a:schemeClr val="bg1"/>
                </a:solidFill>
              </a:rPr>
              <a:t> </a:t>
            </a:r>
            <a:r>
              <a:rPr lang="en-US" sz="2000" b="1" dirty="0" err="1">
                <a:solidFill>
                  <a:schemeClr val="bg1"/>
                </a:solidFill>
              </a:rPr>
              <a:t>dauert</a:t>
            </a:r>
            <a:r>
              <a:rPr lang="en-US" sz="2000" b="1" dirty="0">
                <a:solidFill>
                  <a:schemeClr val="bg1"/>
                </a:solidFill>
              </a:rPr>
              <a:t> </a:t>
            </a:r>
            <a:r>
              <a:rPr lang="en-US" sz="2000" b="1" dirty="0" err="1">
                <a:solidFill>
                  <a:schemeClr val="bg1"/>
                </a:solidFill>
              </a:rPr>
              <a:t>etwa</a:t>
            </a:r>
            <a:r>
              <a:rPr lang="en-US" sz="2000" b="1" dirty="0">
                <a:solidFill>
                  <a:schemeClr val="bg1"/>
                </a:solidFill>
              </a:rPr>
              <a:t> 30 </a:t>
            </a:r>
            <a:r>
              <a:rPr lang="en-US" sz="2000" b="1" dirty="0" err="1">
                <a:solidFill>
                  <a:schemeClr val="bg1"/>
                </a:solidFill>
              </a:rPr>
              <a:t>Minuten</a:t>
            </a:r>
            <a:r>
              <a:rPr lang="en-US" sz="2000" b="1" dirty="0">
                <a:solidFill>
                  <a:schemeClr val="bg1"/>
                </a:solidFill>
              </a:rPr>
              <a:t>.</a:t>
            </a:r>
          </a:p>
          <a:p>
            <a:r>
              <a:rPr lang="en-US" sz="2000" b="1" dirty="0">
                <a:solidFill>
                  <a:schemeClr val="bg1"/>
                </a:solidFill>
              </a:rPr>
              <a:t> </a:t>
            </a:r>
          </a:p>
          <a:p>
            <a:pPr marL="342900" indent="-342900">
              <a:buFont typeface="Arial" panose="020B0604020202020204" pitchFamily="34" charset="0"/>
              <a:buChar char="•"/>
            </a:pPr>
            <a:r>
              <a:rPr lang="en-US" sz="2000" b="1" dirty="0">
                <a:solidFill>
                  <a:schemeClr val="bg1"/>
                </a:solidFill>
              </a:rPr>
              <a:t>Schritt 1:</a:t>
            </a:r>
            <a:r>
              <a:rPr lang="en-US" sz="2000" dirty="0">
                <a:solidFill>
                  <a:schemeClr val="bg1"/>
                </a:solidFill>
              </a:rPr>
              <a:t> </a:t>
            </a:r>
            <a:r>
              <a:rPr lang="en-US" sz="2000" dirty="0" err="1">
                <a:solidFill>
                  <a:schemeClr val="bg1"/>
                </a:solidFill>
              </a:rPr>
              <a:t>Teilen</a:t>
            </a:r>
            <a:r>
              <a:rPr lang="en-US" sz="2000" dirty="0">
                <a:solidFill>
                  <a:schemeClr val="bg1"/>
                </a:solidFill>
              </a:rPr>
              <a:t> Sie </a:t>
            </a:r>
            <a:r>
              <a:rPr lang="en-US" sz="2000" dirty="0" err="1">
                <a:solidFill>
                  <a:schemeClr val="bg1"/>
                </a:solidFill>
              </a:rPr>
              <a:t>sich</a:t>
            </a:r>
            <a:r>
              <a:rPr lang="en-US" sz="2000" dirty="0">
                <a:solidFill>
                  <a:schemeClr val="bg1"/>
                </a:solidFill>
              </a:rPr>
              <a:t> in </a:t>
            </a:r>
            <a:r>
              <a:rPr lang="en-US" sz="2000" dirty="0" err="1">
                <a:solidFill>
                  <a:schemeClr val="bg1"/>
                </a:solidFill>
              </a:rPr>
              <a:t>Kleingruppen</a:t>
            </a:r>
            <a:r>
              <a:rPr lang="en-US" sz="2000" dirty="0">
                <a:solidFill>
                  <a:schemeClr val="bg1"/>
                </a:solidFill>
              </a:rPr>
              <a:t> von 4-6 </a:t>
            </a:r>
            <a:r>
              <a:rPr lang="en-US" sz="2000" dirty="0" err="1">
                <a:solidFill>
                  <a:schemeClr val="bg1"/>
                </a:solidFill>
              </a:rPr>
              <a:t>Personen</a:t>
            </a:r>
            <a:r>
              <a:rPr lang="en-US" sz="2000" dirty="0">
                <a:solidFill>
                  <a:schemeClr val="bg1"/>
                </a:solidFill>
              </a:rPr>
              <a:t> auf.</a:t>
            </a:r>
          </a:p>
          <a:p>
            <a:pPr marL="342900" indent="-342900">
              <a:buFont typeface="Arial" panose="020B0604020202020204" pitchFamily="34" charset="0"/>
              <a:buChar char="•"/>
            </a:pPr>
            <a:r>
              <a:rPr lang="en-US" sz="2000" b="1" dirty="0">
                <a:solidFill>
                  <a:schemeClr val="bg1"/>
                </a:solidFill>
              </a:rPr>
              <a:t>Schritt 2: </a:t>
            </a:r>
            <a:r>
              <a:rPr lang="en-US" sz="2000" dirty="0" err="1">
                <a:solidFill>
                  <a:schemeClr val="bg1"/>
                </a:solidFill>
              </a:rPr>
              <a:t>Führen</a:t>
            </a:r>
            <a:r>
              <a:rPr lang="en-US" sz="2000" dirty="0">
                <a:solidFill>
                  <a:schemeClr val="bg1"/>
                </a:solidFill>
              </a:rPr>
              <a:t> Sie </a:t>
            </a:r>
            <a:r>
              <a:rPr lang="en-US" sz="2000" dirty="0" err="1">
                <a:solidFill>
                  <a:schemeClr val="bg1"/>
                </a:solidFill>
              </a:rPr>
              <a:t>ein</a:t>
            </a:r>
            <a:r>
              <a:rPr lang="en-US" sz="2000" dirty="0">
                <a:solidFill>
                  <a:schemeClr val="bg1"/>
                </a:solidFill>
              </a:rPr>
              <a:t> </a:t>
            </a:r>
            <a:r>
              <a:rPr lang="en-US" sz="2000" dirty="0" err="1">
                <a:solidFill>
                  <a:schemeClr val="bg1"/>
                </a:solidFill>
              </a:rPr>
              <a:t>Gespräch</a:t>
            </a:r>
            <a:r>
              <a:rPr lang="en-US" sz="2000" dirty="0">
                <a:solidFill>
                  <a:schemeClr val="bg1"/>
                </a:solidFill>
              </a:rPr>
              <a:t> </a:t>
            </a:r>
            <a:r>
              <a:rPr lang="en-US" sz="2000" dirty="0" err="1">
                <a:solidFill>
                  <a:schemeClr val="bg1"/>
                </a:solidFill>
              </a:rPr>
              <a:t>mit</a:t>
            </a:r>
            <a:r>
              <a:rPr lang="en-US" sz="2000" dirty="0">
                <a:solidFill>
                  <a:schemeClr val="bg1"/>
                </a:solidFill>
              </a:rPr>
              <a:t> </a:t>
            </a:r>
            <a:r>
              <a:rPr lang="en-US" sz="2000" dirty="0" err="1">
                <a:solidFill>
                  <a:schemeClr val="bg1"/>
                </a:solidFill>
              </a:rPr>
              <a:t>Ihren</a:t>
            </a:r>
            <a:r>
              <a:rPr lang="en-US" sz="2000" dirty="0">
                <a:solidFill>
                  <a:schemeClr val="bg1"/>
                </a:solidFill>
              </a:rPr>
              <a:t> </a:t>
            </a:r>
            <a:r>
              <a:rPr lang="en-US" sz="2000" dirty="0" err="1">
                <a:solidFill>
                  <a:schemeClr val="bg1"/>
                </a:solidFill>
              </a:rPr>
              <a:t>Gruppenmitglieder</a:t>
            </a:r>
            <a:r>
              <a:rPr lang="en-US" sz="2000" dirty="0">
                <a:solidFill>
                  <a:schemeClr val="bg1"/>
                </a:solidFill>
              </a:rPr>
              <a:t>*</a:t>
            </a:r>
            <a:r>
              <a:rPr lang="en-US" sz="2000" dirty="0" err="1">
                <a:solidFill>
                  <a:schemeClr val="bg1"/>
                </a:solidFill>
              </a:rPr>
              <a:t>innen</a:t>
            </a:r>
            <a:r>
              <a:rPr lang="en-US" sz="2000" dirty="0">
                <a:solidFill>
                  <a:schemeClr val="bg1"/>
                </a:solidFill>
              </a:rPr>
              <a:t>, in dem Sie </a:t>
            </a:r>
            <a:r>
              <a:rPr lang="en-US" sz="2000" dirty="0" err="1">
                <a:solidFill>
                  <a:schemeClr val="bg1"/>
                </a:solidFill>
              </a:rPr>
              <a:t>über</a:t>
            </a:r>
            <a:r>
              <a:rPr lang="en-US" sz="2000" dirty="0">
                <a:solidFill>
                  <a:schemeClr val="bg1"/>
                </a:solidFill>
              </a:rPr>
              <a:t> </a:t>
            </a:r>
            <a:r>
              <a:rPr lang="en-US" sz="2000" dirty="0" err="1">
                <a:solidFill>
                  <a:schemeClr val="bg1"/>
                </a:solidFill>
              </a:rPr>
              <a:t>ihre</a:t>
            </a:r>
            <a:r>
              <a:rPr lang="en-US" sz="2000" dirty="0">
                <a:solidFill>
                  <a:schemeClr val="bg1"/>
                </a:solidFill>
              </a:rPr>
              <a:t> </a:t>
            </a:r>
            <a:r>
              <a:rPr lang="en-US" sz="2000" dirty="0" err="1">
                <a:solidFill>
                  <a:schemeClr val="bg1"/>
                </a:solidFill>
              </a:rPr>
              <a:t>Erfahrungen</a:t>
            </a:r>
            <a:r>
              <a:rPr lang="en-US" sz="2000" dirty="0">
                <a:solidFill>
                  <a:schemeClr val="bg1"/>
                </a:solidFill>
              </a:rPr>
              <a:t> </a:t>
            </a:r>
            <a:r>
              <a:rPr lang="en-US" sz="2000" dirty="0" err="1">
                <a:solidFill>
                  <a:schemeClr val="bg1"/>
                </a:solidFill>
              </a:rPr>
              <a:t>mit</a:t>
            </a:r>
            <a:r>
              <a:rPr lang="en-US" sz="2000" dirty="0">
                <a:solidFill>
                  <a:schemeClr val="bg1"/>
                </a:solidFill>
              </a:rPr>
              <a:t> </a:t>
            </a:r>
            <a:r>
              <a:rPr lang="en-US" sz="2000" dirty="0" err="1">
                <a:solidFill>
                  <a:schemeClr val="bg1"/>
                </a:solidFill>
              </a:rPr>
              <a:t>bürgerschaftlichem</a:t>
            </a:r>
            <a:r>
              <a:rPr lang="en-US" sz="2000" dirty="0">
                <a:solidFill>
                  <a:schemeClr val="bg1"/>
                </a:solidFill>
              </a:rPr>
              <a:t> Engagement </a:t>
            </a:r>
            <a:r>
              <a:rPr lang="en-US" sz="2000" dirty="0" err="1">
                <a:solidFill>
                  <a:schemeClr val="bg1"/>
                </a:solidFill>
              </a:rPr>
              <a:t>sprechen</a:t>
            </a:r>
            <a:r>
              <a:rPr lang="en-US" sz="2000" dirty="0">
                <a:solidFill>
                  <a:schemeClr val="bg1"/>
                </a:solidFill>
              </a:rPr>
              <a:t>. </a:t>
            </a:r>
            <a:r>
              <a:rPr lang="en-US" sz="2000" dirty="0" err="1">
                <a:solidFill>
                  <a:schemeClr val="bg1"/>
                </a:solidFill>
              </a:rPr>
              <a:t>Denken</a:t>
            </a:r>
            <a:r>
              <a:rPr lang="en-US" sz="2000" dirty="0">
                <a:solidFill>
                  <a:schemeClr val="bg1"/>
                </a:solidFill>
              </a:rPr>
              <a:t> Sie dieses Mal an </a:t>
            </a:r>
            <a:r>
              <a:rPr lang="en-US" sz="2000" dirty="0" err="1">
                <a:solidFill>
                  <a:schemeClr val="bg1"/>
                </a:solidFill>
              </a:rPr>
              <a:t>Erfahrungen</a:t>
            </a:r>
            <a:r>
              <a:rPr lang="en-US" sz="2000" dirty="0">
                <a:solidFill>
                  <a:schemeClr val="bg1"/>
                </a:solidFill>
              </a:rPr>
              <a:t>, die </a:t>
            </a:r>
            <a:r>
              <a:rPr lang="en-US" sz="2000" dirty="0" err="1">
                <a:solidFill>
                  <a:schemeClr val="bg1"/>
                </a:solidFill>
              </a:rPr>
              <a:t>eher</a:t>
            </a:r>
            <a:r>
              <a:rPr lang="en-US" sz="2000" dirty="0">
                <a:solidFill>
                  <a:schemeClr val="bg1"/>
                </a:solidFill>
              </a:rPr>
              <a:t> </a:t>
            </a:r>
            <a:r>
              <a:rPr lang="en-US" sz="2000" dirty="0" err="1">
                <a:solidFill>
                  <a:schemeClr val="bg1"/>
                </a:solidFill>
              </a:rPr>
              <a:t>eine</a:t>
            </a:r>
            <a:r>
              <a:rPr lang="en-US" sz="2000" dirty="0">
                <a:solidFill>
                  <a:schemeClr val="bg1"/>
                </a:solidFill>
              </a:rPr>
              <a:t> </a:t>
            </a:r>
            <a:r>
              <a:rPr lang="en-US" sz="2000" dirty="0" err="1">
                <a:solidFill>
                  <a:schemeClr val="bg1"/>
                </a:solidFill>
              </a:rPr>
              <a:t>globale</a:t>
            </a:r>
            <a:r>
              <a:rPr lang="en-US" sz="2000" dirty="0">
                <a:solidFill>
                  <a:schemeClr val="bg1"/>
                </a:solidFill>
              </a:rPr>
              <a:t> </a:t>
            </a:r>
            <a:r>
              <a:rPr lang="en-US" sz="2000" dirty="0" err="1">
                <a:solidFill>
                  <a:schemeClr val="bg1"/>
                </a:solidFill>
              </a:rPr>
              <a:t>Wirkung</a:t>
            </a:r>
            <a:r>
              <a:rPr lang="en-US" sz="2000" dirty="0">
                <a:solidFill>
                  <a:schemeClr val="bg1"/>
                </a:solidFill>
              </a:rPr>
              <a:t> </a:t>
            </a:r>
            <a:r>
              <a:rPr lang="en-US" sz="2000" dirty="0" err="1">
                <a:solidFill>
                  <a:schemeClr val="bg1"/>
                </a:solidFill>
              </a:rPr>
              <a:t>haben</a:t>
            </a:r>
            <a:r>
              <a:rPr lang="en-US" sz="2000" dirty="0">
                <a:solidFill>
                  <a:schemeClr val="bg1"/>
                </a:solidFill>
              </a:rPr>
              <a:t> (</a:t>
            </a:r>
            <a:r>
              <a:rPr lang="en-US" sz="2000" dirty="0" err="1">
                <a:solidFill>
                  <a:schemeClr val="bg1"/>
                </a:solidFill>
              </a:rPr>
              <a:t>können</a:t>
            </a:r>
            <a:r>
              <a:rPr lang="en-US" sz="2000" dirty="0">
                <a:solidFill>
                  <a:schemeClr val="bg1"/>
                </a:solidFill>
              </a:rPr>
              <a:t>).</a:t>
            </a:r>
          </a:p>
          <a:p>
            <a:pPr marL="342900" indent="-342900">
              <a:buFont typeface="Arial" panose="020B0604020202020204" pitchFamily="34" charset="0"/>
              <a:buChar char="•"/>
            </a:pPr>
            <a:r>
              <a:rPr lang="en-US" sz="2000" b="1" dirty="0">
                <a:solidFill>
                  <a:schemeClr val="bg1"/>
                </a:solidFill>
              </a:rPr>
              <a:t>Schritt 3: </a:t>
            </a:r>
            <a:r>
              <a:rPr lang="en-US" sz="2000" dirty="0" err="1">
                <a:solidFill>
                  <a:schemeClr val="bg1"/>
                </a:solidFill>
              </a:rPr>
              <a:t>Entwickeln</a:t>
            </a:r>
            <a:r>
              <a:rPr lang="en-US" sz="2000" dirty="0">
                <a:solidFill>
                  <a:schemeClr val="bg1"/>
                </a:solidFill>
              </a:rPr>
              <a:t> Sie </a:t>
            </a:r>
            <a:r>
              <a:rPr lang="en-US" sz="2000" dirty="0" err="1">
                <a:solidFill>
                  <a:schemeClr val="bg1"/>
                </a:solidFill>
              </a:rPr>
              <a:t>anhand</a:t>
            </a:r>
            <a:r>
              <a:rPr lang="en-US" sz="2000" dirty="0">
                <a:solidFill>
                  <a:schemeClr val="bg1"/>
                </a:solidFill>
              </a:rPr>
              <a:t> </a:t>
            </a:r>
            <a:r>
              <a:rPr lang="en-US" sz="2000" dirty="0" err="1">
                <a:solidFill>
                  <a:schemeClr val="bg1"/>
                </a:solidFill>
              </a:rPr>
              <a:t>dieser</a:t>
            </a:r>
            <a:r>
              <a:rPr lang="en-US" sz="2000" dirty="0">
                <a:solidFill>
                  <a:schemeClr val="bg1"/>
                </a:solidFill>
              </a:rPr>
              <a:t> </a:t>
            </a:r>
            <a:r>
              <a:rPr lang="en-US" sz="2000" dirty="0" err="1">
                <a:solidFill>
                  <a:schemeClr val="bg1"/>
                </a:solidFill>
              </a:rPr>
              <a:t>Erfahrungen</a:t>
            </a:r>
            <a:r>
              <a:rPr lang="en-US" sz="2000" dirty="0">
                <a:solidFill>
                  <a:schemeClr val="bg1"/>
                </a:solidFill>
              </a:rPr>
              <a:t> Ideen für </a:t>
            </a:r>
            <a:r>
              <a:rPr lang="en-US" sz="2000" dirty="0" err="1">
                <a:solidFill>
                  <a:schemeClr val="bg1"/>
                </a:solidFill>
              </a:rPr>
              <a:t>Ihr</a:t>
            </a:r>
            <a:r>
              <a:rPr lang="en-US" sz="2000" dirty="0">
                <a:solidFill>
                  <a:schemeClr val="bg1"/>
                </a:solidFill>
              </a:rPr>
              <a:t> </a:t>
            </a:r>
            <a:r>
              <a:rPr lang="en-US" sz="2000" dirty="0" err="1">
                <a:solidFill>
                  <a:schemeClr val="bg1"/>
                </a:solidFill>
              </a:rPr>
              <a:t>Projekt</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digitalem</a:t>
            </a:r>
            <a:r>
              <a:rPr lang="en-US" sz="2000" dirty="0">
                <a:solidFill>
                  <a:schemeClr val="bg1"/>
                </a:solidFill>
              </a:rPr>
              <a:t> </a:t>
            </a:r>
            <a:r>
              <a:rPr lang="en-US" sz="2000" dirty="0" err="1">
                <a:solidFill>
                  <a:schemeClr val="bg1"/>
                </a:solidFill>
              </a:rPr>
              <a:t>studentischem</a:t>
            </a:r>
            <a:r>
              <a:rPr lang="en-US" sz="2000" dirty="0">
                <a:solidFill>
                  <a:schemeClr val="bg1"/>
                </a:solidFill>
              </a:rPr>
              <a:t> Engagement. </a:t>
            </a:r>
            <a:r>
              <a:rPr lang="en-US" sz="2000" dirty="0" err="1">
                <a:solidFill>
                  <a:schemeClr val="bg1"/>
                </a:solidFill>
              </a:rPr>
              <a:t>Bestimmen</a:t>
            </a:r>
            <a:r>
              <a:rPr lang="en-US" sz="2000" dirty="0">
                <a:solidFill>
                  <a:schemeClr val="bg1"/>
                </a:solidFill>
              </a:rPr>
              <a:t> Sie </a:t>
            </a:r>
            <a:r>
              <a:rPr lang="en-US" sz="2000" dirty="0" err="1">
                <a:solidFill>
                  <a:schemeClr val="bg1"/>
                </a:solidFill>
              </a:rPr>
              <a:t>zunächst</a:t>
            </a:r>
            <a:r>
              <a:rPr lang="en-US" sz="2000" dirty="0">
                <a:solidFill>
                  <a:schemeClr val="bg1"/>
                </a:solidFill>
              </a:rPr>
              <a:t> </a:t>
            </a:r>
            <a:r>
              <a:rPr lang="en-US" sz="2000" dirty="0" err="1">
                <a:solidFill>
                  <a:schemeClr val="bg1"/>
                </a:solidFill>
              </a:rPr>
              <a:t>ein</a:t>
            </a:r>
            <a:r>
              <a:rPr lang="en-US" sz="2000" dirty="0">
                <a:solidFill>
                  <a:schemeClr val="bg1"/>
                </a:solidFill>
              </a:rPr>
              <a:t> </a:t>
            </a:r>
            <a:r>
              <a:rPr lang="en-US" sz="2000" dirty="0" err="1">
                <a:solidFill>
                  <a:schemeClr val="bg1"/>
                </a:solidFill>
              </a:rPr>
              <a:t>lokales</a:t>
            </a:r>
            <a:r>
              <a:rPr lang="en-US" sz="2000" dirty="0">
                <a:solidFill>
                  <a:schemeClr val="bg1"/>
                </a:solidFill>
              </a:rPr>
              <a:t> </a:t>
            </a:r>
            <a:r>
              <a:rPr lang="en-US" sz="2000" dirty="0" err="1">
                <a:solidFill>
                  <a:schemeClr val="bg1"/>
                </a:solidFill>
              </a:rPr>
              <a:t>oder</a:t>
            </a:r>
            <a:r>
              <a:rPr lang="en-US" sz="2000" dirty="0">
                <a:solidFill>
                  <a:schemeClr val="bg1"/>
                </a:solidFill>
              </a:rPr>
              <a:t> </a:t>
            </a:r>
            <a:r>
              <a:rPr lang="en-US" sz="2000" dirty="0" err="1">
                <a:solidFill>
                  <a:schemeClr val="bg1"/>
                </a:solidFill>
              </a:rPr>
              <a:t>ein</a:t>
            </a:r>
            <a:r>
              <a:rPr lang="en-US" sz="2000" dirty="0">
                <a:solidFill>
                  <a:schemeClr val="bg1"/>
                </a:solidFill>
              </a:rPr>
              <a:t> </a:t>
            </a:r>
            <a:r>
              <a:rPr lang="en-US" sz="2000" dirty="0" err="1">
                <a:solidFill>
                  <a:schemeClr val="bg1"/>
                </a:solidFill>
              </a:rPr>
              <a:t>globales</a:t>
            </a:r>
            <a:r>
              <a:rPr lang="en-US" sz="2000" dirty="0">
                <a:solidFill>
                  <a:schemeClr val="bg1"/>
                </a:solidFill>
              </a:rPr>
              <a:t> Problem und </a:t>
            </a:r>
            <a:r>
              <a:rPr lang="en-US" sz="2000" dirty="0" err="1">
                <a:solidFill>
                  <a:schemeClr val="bg1"/>
                </a:solidFill>
              </a:rPr>
              <a:t>legen</a:t>
            </a:r>
            <a:r>
              <a:rPr lang="en-US" sz="2000" dirty="0">
                <a:solidFill>
                  <a:schemeClr val="bg1"/>
                </a:solidFill>
              </a:rPr>
              <a:t> Sie fest, </a:t>
            </a:r>
            <a:r>
              <a:rPr lang="en-US" sz="2000" dirty="0" err="1">
                <a:solidFill>
                  <a:schemeClr val="bg1"/>
                </a:solidFill>
              </a:rPr>
              <a:t>wie</a:t>
            </a:r>
            <a:r>
              <a:rPr lang="en-US" sz="2000" dirty="0">
                <a:solidFill>
                  <a:schemeClr val="bg1"/>
                </a:solidFill>
              </a:rPr>
              <a:t> </a:t>
            </a:r>
            <a:r>
              <a:rPr lang="en-US" sz="2000" dirty="0" err="1">
                <a:solidFill>
                  <a:schemeClr val="bg1"/>
                </a:solidFill>
              </a:rPr>
              <a:t>Ihr</a:t>
            </a:r>
            <a:r>
              <a:rPr lang="en-US" sz="2000" dirty="0">
                <a:solidFill>
                  <a:schemeClr val="bg1"/>
                </a:solidFill>
              </a:rPr>
              <a:t> </a:t>
            </a:r>
            <a:r>
              <a:rPr lang="en-US" sz="2000" dirty="0" err="1">
                <a:solidFill>
                  <a:schemeClr val="bg1"/>
                </a:solidFill>
              </a:rPr>
              <a:t>Projektteam</a:t>
            </a:r>
            <a:r>
              <a:rPr lang="en-US" sz="2000" dirty="0">
                <a:solidFill>
                  <a:schemeClr val="bg1"/>
                </a:solidFill>
              </a:rPr>
              <a:t> dieses Problem </a:t>
            </a:r>
            <a:r>
              <a:rPr lang="en-US" sz="2000" dirty="0" err="1">
                <a:solidFill>
                  <a:schemeClr val="bg1"/>
                </a:solidFill>
              </a:rPr>
              <a:t>angehen</a:t>
            </a:r>
            <a:r>
              <a:rPr lang="en-US" sz="2000" dirty="0">
                <a:solidFill>
                  <a:schemeClr val="bg1"/>
                </a:solidFill>
              </a:rPr>
              <a:t> </a:t>
            </a:r>
            <a:r>
              <a:rPr lang="en-US" sz="2000" dirty="0" err="1">
                <a:solidFill>
                  <a:schemeClr val="bg1"/>
                </a:solidFill>
              </a:rPr>
              <a:t>könnte</a:t>
            </a:r>
            <a:r>
              <a:rPr lang="en-US" sz="2000" dirty="0">
                <a:solidFill>
                  <a:schemeClr val="bg1"/>
                </a:solidFill>
              </a:rPr>
              <a:t>.</a:t>
            </a:r>
          </a:p>
          <a:p>
            <a:pPr marL="342900" indent="-342900">
              <a:buFont typeface="Arial" panose="020B0604020202020204" pitchFamily="34" charset="0"/>
              <a:buChar char="•"/>
            </a:pPr>
            <a:r>
              <a:rPr lang="en-US" sz="2000" b="1" dirty="0">
                <a:solidFill>
                  <a:schemeClr val="bg1"/>
                </a:solidFill>
              </a:rPr>
              <a:t>Schritt 4: </a:t>
            </a:r>
            <a:r>
              <a:rPr lang="en-US" sz="2000" dirty="0" err="1">
                <a:solidFill>
                  <a:schemeClr val="bg1"/>
                </a:solidFill>
              </a:rPr>
              <a:t>Präsentieren</a:t>
            </a:r>
            <a:r>
              <a:rPr lang="en-US" sz="2000" dirty="0">
                <a:solidFill>
                  <a:schemeClr val="bg1"/>
                </a:solidFill>
              </a:rPr>
              <a:t> Sie </a:t>
            </a:r>
            <a:r>
              <a:rPr lang="en-US" sz="2000" dirty="0" err="1">
                <a:solidFill>
                  <a:schemeClr val="bg1"/>
                </a:solidFill>
              </a:rPr>
              <a:t>Ihr</a:t>
            </a:r>
            <a:r>
              <a:rPr lang="en-US" sz="2000" dirty="0">
                <a:solidFill>
                  <a:schemeClr val="bg1"/>
                </a:solidFill>
              </a:rPr>
              <a:t> </a:t>
            </a:r>
            <a:r>
              <a:rPr lang="en-US" sz="2000" dirty="0" err="1">
                <a:solidFill>
                  <a:schemeClr val="bg1"/>
                </a:solidFill>
              </a:rPr>
              <a:t>Projekt</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digitalem</a:t>
            </a:r>
            <a:r>
              <a:rPr lang="en-US" sz="2000" dirty="0">
                <a:solidFill>
                  <a:schemeClr val="bg1"/>
                </a:solidFill>
              </a:rPr>
              <a:t> </a:t>
            </a:r>
            <a:r>
              <a:rPr lang="en-US" sz="2000" dirty="0" err="1">
                <a:solidFill>
                  <a:schemeClr val="bg1"/>
                </a:solidFill>
              </a:rPr>
              <a:t>studentischem</a:t>
            </a:r>
            <a:r>
              <a:rPr lang="en-US" sz="2000" dirty="0">
                <a:solidFill>
                  <a:schemeClr val="bg1"/>
                </a:solidFill>
              </a:rPr>
              <a:t> Engagement dem*der </a:t>
            </a:r>
            <a:r>
              <a:rPr lang="en-US" sz="2000" dirty="0" err="1">
                <a:solidFill>
                  <a:schemeClr val="bg1"/>
                </a:solidFill>
              </a:rPr>
              <a:t>Lehrveranstaltungsleitung</a:t>
            </a:r>
            <a:r>
              <a:rPr lang="en-US" sz="2000" dirty="0">
                <a:solidFill>
                  <a:schemeClr val="bg1"/>
                </a:solidFill>
              </a:rPr>
              <a:t> und den </a:t>
            </a:r>
            <a:r>
              <a:rPr lang="en-US" sz="2000" dirty="0" err="1">
                <a:solidFill>
                  <a:schemeClr val="bg1"/>
                </a:solidFill>
              </a:rPr>
              <a:t>anderen</a:t>
            </a:r>
            <a:r>
              <a:rPr lang="en-US" sz="2000" dirty="0">
                <a:solidFill>
                  <a:schemeClr val="bg1"/>
                </a:solidFill>
              </a:rPr>
              <a:t> </a:t>
            </a:r>
            <a:r>
              <a:rPr lang="en-US" sz="2000" dirty="0" err="1">
                <a:solidFill>
                  <a:schemeClr val="bg1"/>
                </a:solidFill>
              </a:rPr>
              <a:t>Studienkolleg</a:t>
            </a:r>
            <a:r>
              <a:rPr lang="en-US" sz="2000" dirty="0">
                <a:solidFill>
                  <a:schemeClr val="bg1"/>
                </a:solidFill>
              </a:rPr>
              <a:t>*</a:t>
            </a:r>
            <a:r>
              <a:rPr lang="en-US" sz="2000" dirty="0" err="1">
                <a:solidFill>
                  <a:schemeClr val="bg1"/>
                </a:solidFill>
              </a:rPr>
              <a:t>innen</a:t>
            </a:r>
            <a:r>
              <a:rPr lang="en-US" sz="2000" dirty="0">
                <a:solidFill>
                  <a:schemeClr val="bg1"/>
                </a:solidFill>
              </a:rPr>
              <a:t> und bitten Sie um Feedback.</a:t>
            </a:r>
          </a:p>
        </p:txBody>
      </p:sp>
      <p:sp>
        <p:nvSpPr>
          <p:cNvPr id="4" name="Text Placeholder 9">
            <a:extLst>
              <a:ext uri="{FF2B5EF4-FFF2-40B4-BE49-F238E27FC236}">
                <a16:creationId xmlns:a16="http://schemas.microsoft.com/office/drawing/2014/main" id="{537EA3F5-B76C-6070-761A-59796CAFB663}"/>
              </a:ext>
            </a:extLst>
          </p:cNvPr>
          <p:cNvSpPr txBox="1">
            <a:spLocks/>
          </p:cNvSpPr>
          <p:nvPr/>
        </p:nvSpPr>
        <p:spPr>
          <a:xfrm>
            <a:off x="887114" y="639255"/>
            <a:ext cx="10808102" cy="1289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800" b="1" dirty="0" err="1"/>
              <a:t>Übung</a:t>
            </a:r>
            <a:r>
              <a:rPr lang="en-IE" sz="2800" b="1" dirty="0"/>
              <a:t> 2: </a:t>
            </a:r>
            <a:r>
              <a:rPr lang="en-IE" sz="2800" b="1" dirty="0" err="1"/>
              <a:t>Gruppenaktivität</a:t>
            </a:r>
            <a:r>
              <a:rPr lang="en-IE" sz="2800" b="1" dirty="0"/>
              <a:t> – </a:t>
            </a:r>
            <a:r>
              <a:rPr lang="en-IE" sz="2800" b="1" dirty="0" err="1"/>
              <a:t>Entwicklen</a:t>
            </a:r>
            <a:r>
              <a:rPr lang="en-IE" sz="2800" b="1" dirty="0"/>
              <a:t> von Ideen für </a:t>
            </a:r>
            <a:r>
              <a:rPr lang="en-IE" sz="2800" b="1" dirty="0" err="1"/>
              <a:t>ein</a:t>
            </a:r>
            <a:r>
              <a:rPr lang="en-IE" sz="2800" b="1" dirty="0"/>
              <a:t> </a:t>
            </a:r>
            <a:r>
              <a:rPr lang="en-IE" sz="2800" b="1" dirty="0" err="1"/>
              <a:t>Projekt</a:t>
            </a:r>
            <a:r>
              <a:rPr lang="en-IE" sz="2800" b="1" dirty="0"/>
              <a:t> </a:t>
            </a:r>
            <a:r>
              <a:rPr lang="en-IE" sz="2800" b="1" dirty="0" err="1"/>
              <a:t>zu</a:t>
            </a:r>
            <a:r>
              <a:rPr lang="en-IE" sz="2800" b="1" dirty="0"/>
              <a:t> </a:t>
            </a:r>
            <a:r>
              <a:rPr lang="en-IE" sz="2800" b="1" dirty="0" err="1"/>
              <a:t>digitalem</a:t>
            </a:r>
            <a:r>
              <a:rPr lang="en-IE" sz="2800" b="1" dirty="0"/>
              <a:t> </a:t>
            </a:r>
            <a:r>
              <a:rPr lang="en-IE" sz="2800" b="1" dirty="0" err="1"/>
              <a:t>studentischem</a:t>
            </a:r>
            <a:r>
              <a:rPr lang="en-IE" sz="2800" b="1" dirty="0"/>
              <a:t> Engagement</a:t>
            </a:r>
          </a:p>
        </p:txBody>
      </p:sp>
    </p:spTree>
    <p:extLst>
      <p:ext uri="{BB962C8B-B14F-4D97-AF65-F5344CB8AC3E}">
        <p14:creationId xmlns:p14="http://schemas.microsoft.com/office/powerpoint/2010/main" val="242505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r>
              <a:rPr lang="en-US" dirty="0"/>
              <a:t>https://www.studentcivicengagers.eu/</a:t>
            </a: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14344" y="1395950"/>
            <a:ext cx="5437717" cy="4768569"/>
          </a:xfrm>
        </p:spPr>
        <p:txBody>
          <a:bodyPr>
            <a:normAutofit lnSpcReduction="10000"/>
          </a:bodyPr>
          <a:lstStyle/>
          <a:p>
            <a:r>
              <a:rPr lang="en-US" b="1" dirty="0"/>
              <a:t>2. </a:t>
            </a:r>
            <a:r>
              <a:rPr lang="en-US" b="1" dirty="0" err="1"/>
              <a:t>Ziel</a:t>
            </a:r>
            <a:r>
              <a:rPr lang="en-US" b="1" dirty="0"/>
              <a:t> 12 – </a:t>
            </a:r>
            <a:r>
              <a:rPr lang="en-US" b="1" dirty="0" err="1"/>
              <a:t>Nachhaltiger</a:t>
            </a:r>
            <a:r>
              <a:rPr lang="en-US" b="1" dirty="0"/>
              <a:t> </a:t>
            </a:r>
            <a:r>
              <a:rPr lang="en-US" b="1" dirty="0" err="1"/>
              <a:t>Konsum</a:t>
            </a:r>
            <a:r>
              <a:rPr lang="en-US" b="1" dirty="0"/>
              <a:t> und </a:t>
            </a:r>
            <a:r>
              <a:rPr lang="en-US" b="1" dirty="0" err="1"/>
              <a:t>Produktion</a:t>
            </a:r>
            <a:endParaRPr lang="en-US" b="1" dirty="0"/>
          </a:p>
          <a:p>
            <a:r>
              <a:rPr lang="de-AT" dirty="0"/>
              <a:t>Dieses Ziel befasst sich mit nachhaltigen und verantwortungsvollen Konsum- und Produktionsmuster. Dies ist umso wichtiger, wenn man bedenkt, dass der ökologische Fußabdruck global betrachtet zwischen den Jahren 2000 und 2017 um 70 Prozent gestiegen ist. Gerade bei Ressourcen wie Lebensmitteln wird geschätzt, dass im Jahr 2016 fast 14 Prozent der weltweit produzierten Nahrungsmittel nicht verwertet wurden, bevor sie im Lebensmittelhandel landeten.</a:t>
            </a:r>
          </a:p>
        </p:txBody>
      </p:sp>
      <p:sp>
        <p:nvSpPr>
          <p:cNvPr id="10" name="TextBox 9">
            <a:extLst>
              <a:ext uri="{FF2B5EF4-FFF2-40B4-BE49-F238E27FC236}">
                <a16:creationId xmlns:a16="http://schemas.microsoft.com/office/drawing/2014/main" id="{CBC7AE93-169A-4765-B7FB-EC6DC2EB4B69}"/>
              </a:ext>
            </a:extLst>
          </p:cNvPr>
          <p:cNvSpPr txBox="1"/>
          <p:nvPr/>
        </p:nvSpPr>
        <p:spPr>
          <a:xfrm>
            <a:off x="1621174" y="6147077"/>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https://sdgs.un.org/goals/goal12</a:t>
            </a:r>
            <a:endParaRPr lang="en-IE" sz="2400" dirty="0">
              <a:solidFill>
                <a:schemeClr val="bg1"/>
              </a:solidFill>
            </a:endParaRPr>
          </a:p>
        </p:txBody>
      </p:sp>
      <p:pic>
        <p:nvPicPr>
          <p:cNvPr id="18" name="Picture Placeholder 17">
            <a:extLst>
              <a:ext uri="{FF2B5EF4-FFF2-40B4-BE49-F238E27FC236}">
                <a16:creationId xmlns:a16="http://schemas.microsoft.com/office/drawing/2014/main" id="{EF2F5B0A-3BCE-48D8-8C87-20FF1F79272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6">
            <a:extLst>
              <a:ext uri="{FF2B5EF4-FFF2-40B4-BE49-F238E27FC236}">
                <a16:creationId xmlns:a16="http://schemas.microsoft.com/office/drawing/2014/main" id="{836FD361-022B-3BF9-E4E6-EEDF368876CC}"/>
              </a:ext>
            </a:extLst>
          </p:cNvPr>
          <p:cNvSpPr>
            <a:spLocks noGrp="1"/>
          </p:cNvSpPr>
          <p:nvPr>
            <p:ph type="body" sz="quarter" idx="16"/>
          </p:nvPr>
        </p:nvSpPr>
        <p:spPr>
          <a:xfrm>
            <a:off x="1550407" y="339508"/>
            <a:ext cx="5105121" cy="582221"/>
          </a:xfrm>
        </p:spPr>
        <p:txBody>
          <a:bodyPr>
            <a:noAutofit/>
          </a:bodyPr>
          <a:lstStyle/>
          <a:p>
            <a:r>
              <a:rPr lang="en-US" sz="2800" b="1" dirty="0" err="1"/>
              <a:t>Ausgewählte</a:t>
            </a:r>
            <a:r>
              <a:rPr lang="en-US" sz="2800" b="1" dirty="0"/>
              <a:t> </a:t>
            </a:r>
            <a:r>
              <a:rPr lang="en-US" sz="2800" b="1" dirty="0" err="1"/>
              <a:t>Nachhaltigkeitsziele</a:t>
            </a:r>
            <a:endParaRPr lang="en-IE" sz="2800" b="1" dirty="0"/>
          </a:p>
        </p:txBody>
      </p:sp>
    </p:spTree>
    <p:extLst>
      <p:ext uri="{BB962C8B-B14F-4D97-AF65-F5344CB8AC3E}">
        <p14:creationId xmlns:p14="http://schemas.microsoft.com/office/powerpoint/2010/main" val="369483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14344" y="1395950"/>
            <a:ext cx="5437717" cy="4768569"/>
          </a:xfrm>
        </p:spPr>
        <p:txBody>
          <a:bodyPr>
            <a:normAutofit fontScale="85000" lnSpcReduction="10000"/>
          </a:bodyPr>
          <a:lstStyle/>
          <a:p>
            <a:pPr marL="0"/>
            <a:r>
              <a:rPr lang="en-US" b="1" dirty="0"/>
              <a:t>3. </a:t>
            </a:r>
            <a:r>
              <a:rPr lang="en-US" b="1" dirty="0" err="1"/>
              <a:t>Ziel</a:t>
            </a:r>
            <a:r>
              <a:rPr lang="en-US" b="1" dirty="0"/>
              <a:t> 13 – </a:t>
            </a:r>
            <a:r>
              <a:rPr lang="en-US" b="1" dirty="0" err="1"/>
              <a:t>Maßnahmen</a:t>
            </a:r>
            <a:r>
              <a:rPr lang="en-US" b="1" dirty="0"/>
              <a:t> </a:t>
            </a:r>
            <a:r>
              <a:rPr lang="en-US" b="1" dirty="0" err="1"/>
              <a:t>zum</a:t>
            </a:r>
            <a:r>
              <a:rPr lang="en-US" b="1" dirty="0"/>
              <a:t> </a:t>
            </a:r>
            <a:r>
              <a:rPr lang="en-US" b="1" dirty="0" err="1"/>
              <a:t>Klimaschutz</a:t>
            </a:r>
            <a:endParaRPr lang="en-US" b="1" dirty="0"/>
          </a:p>
          <a:p>
            <a:r>
              <a:rPr lang="de-AT" dirty="0"/>
              <a:t>Dieses Ziel konzentriert sich auf die Reduzierung der Treibhausgase und die Auswirkungen des Klimawandels. Um die globale Erwärmung gemäß dem Pariser Abkommen auf 1,5 °C über dem vorindustriellen Niveau zu begrenzen, müsste die Welt bis etwa 2050 Netto-Null-Emissionen (Gleichgewicht zw. der Produktion von Emissionen und der Entfernung von Emissionen aus der Atmosphäre) erreichen.</a:t>
            </a:r>
          </a:p>
          <a:p>
            <a:r>
              <a:rPr lang="de-AT" dirty="0"/>
              <a:t>Um die globale Erwärmung auf 1,5 °C über dem vorindustriellen Niveau zu begrenzen, sollten die weltweiten Emissionen bis 2030 auf 45 % unter das Niveau von 2010 gesenkt werden. Die Emissionen des Globalen Norden sind 2019 um etwa 6,2 Prozent niedriger als 2010, während die Emissionen von 70 Ländern des Globalen Südens 2014 um 14,4 Prozent gestiegen sind.</a:t>
            </a:r>
          </a:p>
        </p:txBody>
      </p:sp>
      <p:sp>
        <p:nvSpPr>
          <p:cNvPr id="10" name="TextBox 9">
            <a:extLst>
              <a:ext uri="{FF2B5EF4-FFF2-40B4-BE49-F238E27FC236}">
                <a16:creationId xmlns:a16="http://schemas.microsoft.com/office/drawing/2014/main" id="{CBC7AE93-169A-4765-B7FB-EC6DC2EB4B69}"/>
              </a:ext>
            </a:extLst>
          </p:cNvPr>
          <p:cNvSpPr txBox="1"/>
          <p:nvPr/>
        </p:nvSpPr>
        <p:spPr>
          <a:xfrm>
            <a:off x="1621174" y="6343025"/>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https://sdgs.un.org/goals/goal13</a:t>
            </a:r>
            <a:endParaRPr lang="en-IE" sz="2400" dirty="0">
              <a:solidFill>
                <a:schemeClr val="bg1"/>
              </a:solidFill>
            </a:endParaRPr>
          </a:p>
        </p:txBody>
      </p:sp>
      <p:pic>
        <p:nvPicPr>
          <p:cNvPr id="7" name="Picture Placeholder 6">
            <a:extLst>
              <a:ext uri="{FF2B5EF4-FFF2-40B4-BE49-F238E27FC236}">
                <a16:creationId xmlns:a16="http://schemas.microsoft.com/office/drawing/2014/main" id="{D8803BEC-224C-4120-95DF-72CB3F0923A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6">
            <a:extLst>
              <a:ext uri="{FF2B5EF4-FFF2-40B4-BE49-F238E27FC236}">
                <a16:creationId xmlns:a16="http://schemas.microsoft.com/office/drawing/2014/main" id="{C25BE965-6C55-E918-21AA-FA5D2F1272D7}"/>
              </a:ext>
            </a:extLst>
          </p:cNvPr>
          <p:cNvSpPr>
            <a:spLocks noGrp="1"/>
          </p:cNvSpPr>
          <p:nvPr>
            <p:ph type="body" sz="quarter" idx="16"/>
          </p:nvPr>
        </p:nvSpPr>
        <p:spPr>
          <a:xfrm>
            <a:off x="1550407" y="339508"/>
            <a:ext cx="5105121" cy="582221"/>
          </a:xfrm>
        </p:spPr>
        <p:txBody>
          <a:bodyPr>
            <a:noAutofit/>
          </a:bodyPr>
          <a:lstStyle/>
          <a:p>
            <a:r>
              <a:rPr lang="en-US" sz="2800" b="1" dirty="0" err="1"/>
              <a:t>Ausgewählte</a:t>
            </a:r>
            <a:r>
              <a:rPr lang="en-US" sz="2800" b="1" dirty="0"/>
              <a:t> </a:t>
            </a:r>
            <a:r>
              <a:rPr lang="en-US" sz="2800" b="1" dirty="0" err="1"/>
              <a:t>Nachhaltigkeitsziele</a:t>
            </a:r>
            <a:endParaRPr lang="en-IE" sz="2800" b="1" dirty="0"/>
          </a:p>
        </p:txBody>
      </p:sp>
    </p:spTree>
    <p:extLst>
      <p:ext uri="{BB962C8B-B14F-4D97-AF65-F5344CB8AC3E}">
        <p14:creationId xmlns:p14="http://schemas.microsoft.com/office/powerpoint/2010/main" val="419454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541661" y="1401417"/>
            <a:ext cx="5187130" cy="4515907"/>
          </a:xfrm>
        </p:spPr>
        <p:txBody>
          <a:bodyPr>
            <a:noAutofit/>
          </a:bodyPr>
          <a:lstStyle/>
          <a:p>
            <a:r>
              <a:rPr lang="en-US" sz="2200" b="1" dirty="0"/>
              <a:t>4. </a:t>
            </a:r>
            <a:r>
              <a:rPr lang="en-US" sz="2200" b="1" dirty="0" err="1"/>
              <a:t>Ziel</a:t>
            </a:r>
            <a:r>
              <a:rPr lang="en-US" sz="2200" b="1" dirty="0"/>
              <a:t> 16 – Frieden, </a:t>
            </a:r>
            <a:r>
              <a:rPr lang="en-US" sz="2200" b="1" dirty="0" err="1"/>
              <a:t>Gerechtigkeit</a:t>
            </a:r>
            <a:r>
              <a:rPr lang="en-US" sz="2200" b="1" dirty="0"/>
              <a:t> und </a:t>
            </a:r>
            <a:r>
              <a:rPr lang="en-US" sz="2200" b="1" dirty="0" err="1"/>
              <a:t>starke</a:t>
            </a:r>
            <a:r>
              <a:rPr lang="en-US" sz="2200" b="1" dirty="0"/>
              <a:t> </a:t>
            </a:r>
            <a:r>
              <a:rPr lang="en-US" sz="2200" b="1" dirty="0" err="1"/>
              <a:t>Institutionen</a:t>
            </a:r>
            <a:endParaRPr lang="en-US" sz="2200" b="1" dirty="0"/>
          </a:p>
          <a:p>
            <a:r>
              <a:rPr lang="de-AT" sz="2200" dirty="0"/>
              <a:t>Dieses Ziel strebt danach, Frieden und soziale Gerechtigkeit in Gesellschaften zu schaffen, welche die Grundlagen für eine nachhaltige Entwicklung darstellen. Dabei geht es darum, den öffentlichen Zugang zu Informationen zu gewährleisten und leistungsfähige, rechenschaftspflichtige und transparente Institutionen auf allen Ebenen aufbauen. Die COVID-19-Pandemie hat die soziale Ungleichheit und Diskriminierung von benachteiligten Personengruppen verstärkt und demokratische Rechtssysteme in einigen Ländern auf die Probe gestellt oder sogar geschwächt.</a:t>
            </a:r>
          </a:p>
        </p:txBody>
      </p:sp>
      <p:sp>
        <p:nvSpPr>
          <p:cNvPr id="10" name="TextBox 9">
            <a:extLst>
              <a:ext uri="{FF2B5EF4-FFF2-40B4-BE49-F238E27FC236}">
                <a16:creationId xmlns:a16="http://schemas.microsoft.com/office/drawing/2014/main" id="{CBC7AE93-169A-4765-B7FB-EC6DC2EB4B69}"/>
              </a:ext>
            </a:extLst>
          </p:cNvPr>
          <p:cNvSpPr txBox="1"/>
          <p:nvPr/>
        </p:nvSpPr>
        <p:spPr>
          <a:xfrm>
            <a:off x="1541661" y="6360467"/>
            <a:ext cx="6097656" cy="430887"/>
          </a:xfrm>
          <a:prstGeom prst="rect">
            <a:avLst/>
          </a:prstGeom>
          <a:noFill/>
        </p:spPr>
        <p:txBody>
          <a:bodyPr wrap="square">
            <a:spAutoFit/>
          </a:bodyPr>
          <a:lstStyle/>
          <a:p>
            <a:r>
              <a:rPr lang="en-IE" sz="2200" dirty="0">
                <a:solidFill>
                  <a:schemeClr val="bg1"/>
                </a:solidFill>
                <a:hlinkClick r:id="rId2">
                  <a:extLst>
                    <a:ext uri="{A12FA001-AC4F-418D-AE19-62706E023703}">
                      <ahyp:hlinkClr xmlns:ahyp="http://schemas.microsoft.com/office/drawing/2018/hyperlinkcolor" val="tx"/>
                    </a:ext>
                  </a:extLst>
                </a:hlinkClick>
              </a:rPr>
              <a:t>https://sdgs.un.org/goals/goal16</a:t>
            </a:r>
            <a:endParaRPr lang="en-IE" sz="2200" dirty="0">
              <a:solidFill>
                <a:schemeClr val="bg1"/>
              </a:solidFill>
            </a:endParaRPr>
          </a:p>
        </p:txBody>
      </p:sp>
      <p:pic>
        <p:nvPicPr>
          <p:cNvPr id="12" name="Picture Placeholder 11">
            <a:extLst>
              <a:ext uri="{FF2B5EF4-FFF2-40B4-BE49-F238E27FC236}">
                <a16:creationId xmlns:a16="http://schemas.microsoft.com/office/drawing/2014/main" id="{33FCCE47-DB3C-41A9-B2E0-1E69328799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2178"/>
          <a:stretch/>
        </p:blipFill>
        <p:spPr>
          <a:xfrm>
            <a:off x="6852062" y="228600"/>
            <a:ext cx="5105121" cy="6362700"/>
          </a:xfrm>
        </p:spPr>
      </p:pic>
      <p:sp>
        <p:nvSpPr>
          <p:cNvPr id="8" name="Text Placeholder 6">
            <a:extLst>
              <a:ext uri="{FF2B5EF4-FFF2-40B4-BE49-F238E27FC236}">
                <a16:creationId xmlns:a16="http://schemas.microsoft.com/office/drawing/2014/main" id="{636FCD68-EBDB-0FB6-7146-8D63E1A1B467}"/>
              </a:ext>
            </a:extLst>
          </p:cNvPr>
          <p:cNvSpPr>
            <a:spLocks noGrp="1"/>
          </p:cNvSpPr>
          <p:nvPr>
            <p:ph type="body" sz="quarter" idx="16"/>
          </p:nvPr>
        </p:nvSpPr>
        <p:spPr>
          <a:xfrm>
            <a:off x="1550407" y="339508"/>
            <a:ext cx="5105121" cy="582221"/>
          </a:xfrm>
        </p:spPr>
        <p:txBody>
          <a:bodyPr>
            <a:noAutofit/>
          </a:bodyPr>
          <a:lstStyle/>
          <a:p>
            <a:r>
              <a:rPr lang="en-US" sz="2800" b="1" dirty="0" err="1"/>
              <a:t>Ausgewählte</a:t>
            </a:r>
            <a:r>
              <a:rPr lang="en-US" sz="2800" b="1" dirty="0"/>
              <a:t> </a:t>
            </a:r>
            <a:r>
              <a:rPr lang="en-US" sz="2800" b="1" dirty="0" err="1"/>
              <a:t>Nachhaltigkeitsziele</a:t>
            </a:r>
            <a:endParaRPr lang="en-IE" sz="2800" b="1" dirty="0"/>
          </a:p>
        </p:txBody>
      </p:sp>
    </p:spTree>
    <p:extLst>
      <p:ext uri="{BB962C8B-B14F-4D97-AF65-F5344CB8AC3E}">
        <p14:creationId xmlns:p14="http://schemas.microsoft.com/office/powerpoint/2010/main" val="3289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76086D86-181B-4589-B9A2-72E549E805D6}"/>
              </a:ext>
            </a:extLst>
          </p:cNvPr>
          <p:cNvSpPr>
            <a:spLocks noGrp="1"/>
          </p:cNvSpPr>
          <p:nvPr>
            <p:ph type="body" sz="quarter" idx="18"/>
          </p:nvPr>
        </p:nvSpPr>
        <p:spPr>
          <a:xfrm>
            <a:off x="1564445" y="1325730"/>
            <a:ext cx="5287617" cy="5546034"/>
          </a:xfrm>
        </p:spPr>
        <p:txBody>
          <a:bodyPr>
            <a:normAutofit/>
          </a:bodyPr>
          <a:lstStyle/>
          <a:p>
            <a:r>
              <a:rPr lang="de-AT" dirty="0"/>
              <a:t>Im Folgenden werden drei Plattformen präsentiert, die Anregung und Unterstützung geben können, um lokale und globale Problemlagen erkennen und Aktivitäten des digitalen studentischen Engagements entwerfen zu können.</a:t>
            </a:r>
          </a:p>
          <a:p>
            <a:r>
              <a:rPr lang="de-AT" dirty="0"/>
              <a:t>Die folgenden Beispiele zeigen, wie Projekte des digitalen studentischen Engagements in der Praxis aussehen können – sie können Ideen entfachen für Aktivitäten des eigenen Engagements.</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p:txBody>
          <a:bodyPr>
            <a:normAutofit fontScale="32500" lnSpcReduction="20000"/>
          </a:bodyPr>
          <a:lstStyle/>
          <a:p>
            <a:r>
              <a:rPr lang="en-US" sz="11200" b="1" dirty="0" err="1"/>
              <a:t>Lösungen</a:t>
            </a:r>
            <a:r>
              <a:rPr lang="en-US" sz="11200" b="1" dirty="0"/>
              <a:t> </a:t>
            </a:r>
            <a:r>
              <a:rPr lang="en-US" sz="11200" b="1" dirty="0" err="1"/>
              <a:t>erkennen</a:t>
            </a:r>
            <a:endParaRPr lang="en-US" b="1"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TotalTime>
  <Words>3752</Words>
  <Application>Microsoft Macintosh PowerPoint</Application>
  <PresentationFormat>Widescreen</PresentationFormat>
  <Paragraphs>287</Paragraphs>
  <Slides>58</Slides>
  <Notes>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270</cp:revision>
  <dcterms:created xsi:type="dcterms:W3CDTF">2020-10-14T13:32:04Z</dcterms:created>
  <dcterms:modified xsi:type="dcterms:W3CDTF">2022-08-01T09:06:01Z</dcterms:modified>
</cp:coreProperties>
</file>